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1" r:id="rId2"/>
    <p:sldId id="292" r:id="rId3"/>
    <p:sldId id="293" r:id="rId4"/>
    <p:sldId id="294" r:id="rId5"/>
    <p:sldId id="297" r:id="rId6"/>
    <p:sldId id="295" r:id="rId7"/>
    <p:sldId id="296" r:id="rId8"/>
    <p:sldId id="272" r:id="rId9"/>
    <p:sldId id="280" r:id="rId10"/>
    <p:sldId id="273" r:id="rId11"/>
    <p:sldId id="275" r:id="rId12"/>
    <p:sldId id="276" r:id="rId13"/>
    <p:sldId id="269" r:id="rId14"/>
    <p:sldId id="271" r:id="rId15"/>
    <p:sldId id="270" r:id="rId16"/>
    <p:sldId id="278" r:id="rId17"/>
    <p:sldId id="277" r:id="rId18"/>
    <p:sldId id="279" r:id="rId19"/>
    <p:sldId id="281" r:id="rId20"/>
    <p:sldId id="282" r:id="rId21"/>
    <p:sldId id="283" r:id="rId22"/>
    <p:sldId id="284" r:id="rId23"/>
    <p:sldId id="287" r:id="rId24"/>
    <p:sldId id="288" r:id="rId25"/>
    <p:sldId id="289" r:id="rId26"/>
    <p:sldId id="290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4" autoAdjust="0"/>
    <p:restoredTop sz="94640" autoAdjust="0"/>
  </p:normalViewPr>
  <p:slideViewPr>
    <p:cSldViewPr snapToGrid="0">
      <p:cViewPr>
        <p:scale>
          <a:sx n="150" d="100"/>
          <a:sy n="150" d="100"/>
        </p:scale>
        <p:origin x="624" y="3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Performance</a:t>
            </a:r>
            <a:r>
              <a:rPr lang="en-US" baseline="0" dirty="0"/>
              <a:t> w/wo reflexes 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Without Reflex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Sheet1!$A$2:$A$9</c:f>
              <c:strCache>
                <c:ptCount val="5"/>
                <c:pt idx="0">
                  <c:v>0.16s</c:v>
                </c:pt>
                <c:pt idx="1">
                  <c:v>0.08s</c:v>
                </c:pt>
                <c:pt idx="2">
                  <c:v>0.04s</c:v>
                </c:pt>
                <c:pt idx="3">
                  <c:v>0.02s</c:v>
                </c:pt>
                <c:pt idx="4">
                  <c:v>0.01s</c:v>
                </c:pt>
              </c:strCache>
              <c:extLst/>
            </c:strRef>
          </c:cat>
          <c:val>
            <c:numRef>
              <c:f>Sheet1!$B$2:$B$9</c:f>
              <c:numCache>
                <c:formatCode>General</c:formatCode>
                <c:ptCount val="5"/>
                <c:pt idx="0">
                  <c:v>83.81</c:v>
                </c:pt>
                <c:pt idx="1">
                  <c:v>109.21</c:v>
                </c:pt>
                <c:pt idx="2">
                  <c:v>127.8</c:v>
                </c:pt>
                <c:pt idx="3">
                  <c:v>152.68</c:v>
                </c:pt>
                <c:pt idx="4">
                  <c:v>138.4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0-F9E0-497D-9A75-9CEC8DD71E1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Reflex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Sheet1!$A$2:$A$9</c:f>
              <c:strCache>
                <c:ptCount val="5"/>
                <c:pt idx="0">
                  <c:v>0.16s</c:v>
                </c:pt>
                <c:pt idx="1">
                  <c:v>0.08s</c:v>
                </c:pt>
                <c:pt idx="2">
                  <c:v>0.04s</c:v>
                </c:pt>
                <c:pt idx="3">
                  <c:v>0.02s</c:v>
                </c:pt>
                <c:pt idx="4">
                  <c:v>0.01s</c:v>
                </c:pt>
              </c:strCache>
              <c:extLst/>
            </c:strRef>
          </c:cat>
          <c:val>
            <c:numRef>
              <c:f>Sheet1!$C$2:$C$9</c:f>
              <c:numCache>
                <c:formatCode>General</c:formatCode>
                <c:ptCount val="5"/>
                <c:pt idx="0">
                  <c:v>107.72</c:v>
                </c:pt>
                <c:pt idx="1">
                  <c:v>129.14400000000001</c:v>
                </c:pt>
                <c:pt idx="2">
                  <c:v>132.22999999999999</c:v>
                </c:pt>
                <c:pt idx="3">
                  <c:v>159.63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1-F9E0-497D-9A75-9CEC8DD71E1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282867903"/>
        <c:axId val="1282878719"/>
      </c:barChart>
      <c:catAx>
        <c:axId val="1282867903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Response</a:t>
                </a:r>
                <a:r>
                  <a:rPr lang="en-US" baseline="0" dirty="0"/>
                  <a:t> Time</a:t>
                </a:r>
                <a:endParaRPr lang="en-US" dirty="0"/>
              </a:p>
            </c:rich>
          </c:tx>
          <c:layout>
            <c:manualLayout>
              <c:xMode val="edge"/>
              <c:yMode val="edge"/>
              <c:x val="0.49905413385826769"/>
              <c:y val="0.876486781712181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82878719"/>
        <c:crosses val="autoZero"/>
        <c:auto val="1"/>
        <c:lblAlgn val="ctr"/>
        <c:lblOffset val="100"/>
        <c:noMultiLvlLbl val="0"/>
      </c:catAx>
      <c:valAx>
        <c:axId val="128287871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Seconds</a:t>
                </a:r>
                <a:r>
                  <a:rPr lang="en-US" baseline="0" dirty="0"/>
                  <a:t> Survived</a:t>
                </a:r>
                <a:endParaRPr 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82867903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dTable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BE5FC1-8187-92B0-5A59-9474E031BF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CEE99D6-355D-BE9E-F3CA-FD036DBE40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A9B682-3A05-E97C-1CAA-8F27B090D2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5E9AA-7BAE-42A6-8B01-02C89DF5D6BA}" type="datetimeFigureOut">
              <a:rPr lang="en-US" smtClean="0"/>
              <a:t>7/29/2022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369D9D-6963-2C4D-1BE1-3F2430FC48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6F5D08-5D5E-964E-8543-05184240D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EFDF5-2CD7-4278-8B08-0946624632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7106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5E755-3D15-3BDD-6C6E-4A7FD8C1D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82C994-2D0C-4E15-FD48-E4E513EDF4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98A1C3-0A3E-D5E1-3B48-9FF27A6433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5E9AA-7BAE-42A6-8B01-02C89DF5D6BA}" type="datetimeFigureOut">
              <a:rPr lang="en-US" smtClean="0"/>
              <a:t>7/29/2022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8C6363-C5D5-84C5-0F18-D327A943D8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6EC507-87F8-C361-62F5-E1253118E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EFDF5-2CD7-4278-8B08-0946624632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8088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8F98441-2101-4634-61EF-029B60C75BD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FA2D7F-2A52-0810-D3A1-58AD8B1474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50CE19-2A31-B9DC-F104-7F82EF800F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5E9AA-7BAE-42A6-8B01-02C89DF5D6BA}" type="datetimeFigureOut">
              <a:rPr lang="en-US" smtClean="0"/>
              <a:t>7/29/2022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584670-E906-3F54-BFEF-E9143BEF3D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7EA99F-D4A8-DFF6-AA8B-76B62C86E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EFDF5-2CD7-4278-8B08-0946624632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0680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FE3F4-EFDA-926A-EC92-D19A98C7BA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A769C5-0FF7-729C-0AE3-E3BE4C9E09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D0D50F-2CB3-904C-BEE7-50CD20BB7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5E9AA-7BAE-42A6-8B01-02C89DF5D6BA}" type="datetimeFigureOut">
              <a:rPr lang="en-US" smtClean="0"/>
              <a:t>7/29/2022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6C58D8-AA47-C399-FB50-592719E680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AFA853-B75D-0953-337F-E1EED4AA3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EFDF5-2CD7-4278-8B08-0946624632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8648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5E6EBE-1073-2C3C-191E-7A2A15286C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170203-2342-B70B-6E19-9A0D09492A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8EDA3F-E64F-D3A9-0D44-B8169E968A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5E9AA-7BAE-42A6-8B01-02C89DF5D6BA}" type="datetimeFigureOut">
              <a:rPr lang="en-US" smtClean="0"/>
              <a:t>7/29/2022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9ABA15-F340-0EC4-5983-65CEA6C070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CA3861-FDED-99F0-2FD3-EDE7801E9F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EFDF5-2CD7-4278-8B08-0946624632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8077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D986B-58A9-6BC8-7E33-3FFA1A1CB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39D068-D572-CA03-A4B5-42D5BD0E9C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7E51AB-24A2-AD34-0495-380D973E21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69CA1F-8AA5-A58D-69E6-B5CC86781A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5E9AA-7BAE-42A6-8B01-02C89DF5D6BA}" type="datetimeFigureOut">
              <a:rPr lang="en-US" smtClean="0"/>
              <a:t>7/29/2022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2008CF-5518-D395-F230-07F3A8E3F3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05805A-7130-8375-8E8A-F5A1210746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EFDF5-2CD7-4278-8B08-0946624632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1656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76E34-5A16-BF7F-19E6-54FEF0B88C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1DE135-67D1-77B7-E2BD-A7BD15C4B2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202840-1373-383C-3B7E-7A13C0CF1E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F392B01-E2C6-6EB7-FABF-01BC804012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9063C67-B7ED-250C-7027-F8B824A61D7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B4134B1-88DA-AAD0-92AC-4A9EAAD390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5E9AA-7BAE-42A6-8B01-02C89DF5D6BA}" type="datetimeFigureOut">
              <a:rPr lang="en-US" smtClean="0"/>
              <a:t>7/29/2022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6656D5A-0CD4-05D9-4E5C-EAAD979C71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5F361EF-9DFB-C170-618E-7A4FAA2E71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EFDF5-2CD7-4278-8B08-0946624632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7541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2B3F76-32B3-F7D1-2C1B-6583413CB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52DE6C7-48AF-715F-3707-84C0E08546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5E9AA-7BAE-42A6-8B01-02C89DF5D6BA}" type="datetimeFigureOut">
              <a:rPr lang="en-US" smtClean="0"/>
              <a:t>7/29/2022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AC8ADF-2EF0-AA76-7234-F26DA0FD5E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AC4519-23E4-F610-65E1-F8A2EC5395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EFDF5-2CD7-4278-8B08-0946624632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5203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AE13C4C-CA54-886B-BD23-BB8899C5C9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5E9AA-7BAE-42A6-8B01-02C89DF5D6BA}" type="datetimeFigureOut">
              <a:rPr lang="en-US" smtClean="0"/>
              <a:t>7/29/2022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BC6BE1D-FC6F-510C-308F-C905DF18BA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4E159B-49A9-613A-7F37-B506EE654C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EFDF5-2CD7-4278-8B08-0946624632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3569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2F9EB1-CB02-49EA-C408-E5FC6A5BD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39956C-FEF8-F952-045C-35F37B5D66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BF3C76-8BEE-6001-C6A7-BD2D8B8B2F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FC7B22-AB49-F3FB-842A-C8B6718175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5E9AA-7BAE-42A6-8B01-02C89DF5D6BA}" type="datetimeFigureOut">
              <a:rPr lang="en-US" smtClean="0"/>
              <a:t>7/29/2022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83DAAC-B6D8-ACFF-D99E-E319089C50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EE7430-B3AA-A1B9-7B73-44C936685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EFDF5-2CD7-4278-8B08-0946624632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2422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239DAE-0A4E-5555-55A0-524376D035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9F38245-6B02-7E5C-1240-FA926DE6DD5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332B0B-6B2F-2937-DD7D-DD25B4A93D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E0D762-C03F-87D9-7967-D3D017B82E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5E9AA-7BAE-42A6-8B01-02C89DF5D6BA}" type="datetimeFigureOut">
              <a:rPr lang="en-US" smtClean="0"/>
              <a:t>7/29/2022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0BB829-4F67-3D97-D7FE-3C662A2DF8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F74564-6F4C-13EE-E70D-C40AA780B9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EFDF5-2CD7-4278-8B08-0946624632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3580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00FB1A3-4299-2AFB-F371-588E5C5F9C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2AB7FA-6DE9-545F-1D88-77CAB7FBE4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8EAD63-2279-C8B6-D688-1581BFE62F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55E9AA-7BAE-42A6-8B01-02C89DF5D6BA}" type="datetimeFigureOut">
              <a:rPr lang="en-US" smtClean="0"/>
              <a:t>7/29/2022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995934-0B02-318E-57A8-2360212839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3EA326-01CB-2A15-ADB5-46880FA273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CEFDF5-2CD7-4278-8B08-0946624632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5937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CE063A-9256-69EC-DDEC-FD313B037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Robust and efficient control using temporally layered architecture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59D677-5EED-56D3-F7B4-CFC05CD6D0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010573"/>
            <a:ext cx="4541307" cy="203648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01D71B8-63CA-2526-27EF-2EF911628A6E}"/>
              </a:ext>
            </a:extLst>
          </p:cNvPr>
          <p:cNvSpPr txBox="1"/>
          <p:nvPr/>
        </p:nvSpPr>
        <p:spPr>
          <a:xfrm>
            <a:off x="6652591" y="1074160"/>
            <a:ext cx="4326835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present a temporally adaptive Reinforcement learning architecture.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architecture is temporally layered, inspired from biological control systems.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allows the system to be: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efficient: allowing control with fewer selected actions.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Robust: allowing it to handle perturbations in the environment that cannot be handled by the slower network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Life-long learner: Additional layers can be added for changes in the environments or agent. Without having to retrain the agent entirely.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F49E65-E72E-C66C-B494-EAA23F03588A}"/>
              </a:ext>
            </a:extLst>
          </p:cNvPr>
          <p:cNvSpPr txBox="1"/>
          <p:nvPr/>
        </p:nvSpPr>
        <p:spPr>
          <a:xfrm>
            <a:off x="897576" y="5219250"/>
            <a:ext cx="4770783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Picture taken from: </a:t>
            </a:r>
          </a:p>
          <a:p>
            <a:r>
              <a:rPr lang="en-US" sz="1100" b="0" i="0" dirty="0" err="1">
                <a:solidFill>
                  <a:srgbClr val="2E414F"/>
                </a:solidFill>
                <a:effectLst/>
                <a:latin typeface="Roboto" panose="020B0604020202020204" pitchFamily="2" charset="0"/>
              </a:rPr>
              <a:t>Nakahira</a:t>
            </a:r>
            <a:r>
              <a:rPr lang="en-US" sz="1100" b="0" i="0" dirty="0">
                <a:solidFill>
                  <a:srgbClr val="2E414F"/>
                </a:solidFill>
                <a:effectLst/>
                <a:latin typeface="Roboto" panose="020B0604020202020204" pitchFamily="2" charset="0"/>
              </a:rPr>
              <a:t>, </a:t>
            </a:r>
            <a:r>
              <a:rPr lang="en-US" sz="1100" b="0" i="0" dirty="0" err="1">
                <a:solidFill>
                  <a:srgbClr val="2E414F"/>
                </a:solidFill>
                <a:effectLst/>
                <a:latin typeface="Roboto" panose="020B0604020202020204" pitchFamily="2" charset="0"/>
              </a:rPr>
              <a:t>Yorie</a:t>
            </a:r>
            <a:r>
              <a:rPr lang="en-US" sz="1100" b="0" i="0" dirty="0">
                <a:solidFill>
                  <a:srgbClr val="2E414F"/>
                </a:solidFill>
                <a:effectLst/>
                <a:latin typeface="Roboto" panose="020B0604020202020204" pitchFamily="2" charset="0"/>
              </a:rPr>
              <a:t> et al. “Diversity-enabled sweet spots in layered architectures and speed–accuracy trade-offs in sensorimotor control.” </a:t>
            </a:r>
            <a:r>
              <a:rPr lang="en-US" sz="1100" b="0" i="1" dirty="0">
                <a:solidFill>
                  <a:srgbClr val="2E414F"/>
                </a:solidFill>
                <a:effectLst/>
                <a:latin typeface="Roboto" panose="020B0604020202020204" pitchFamily="2" charset="0"/>
              </a:rPr>
              <a:t>Proceedings of the National Academy of Sciences</a:t>
            </a:r>
            <a:r>
              <a:rPr lang="en-US" sz="1100" b="0" i="0" dirty="0">
                <a:solidFill>
                  <a:srgbClr val="2E414F"/>
                </a:solidFill>
                <a:effectLst/>
                <a:latin typeface="Roboto" panose="020B0604020202020204" pitchFamily="2" charset="0"/>
              </a:rPr>
              <a:t> 118 (2021): n. </a:t>
            </a:r>
            <a:r>
              <a:rPr lang="en-US" sz="1100" b="0" i="0" dirty="0" err="1">
                <a:solidFill>
                  <a:srgbClr val="2E414F"/>
                </a:solidFill>
                <a:effectLst/>
                <a:latin typeface="Roboto" panose="020B0604020202020204" pitchFamily="2" charset="0"/>
              </a:rPr>
              <a:t>pag</a:t>
            </a:r>
            <a:r>
              <a:rPr lang="en-US" sz="1100" b="0" i="0" dirty="0">
                <a:solidFill>
                  <a:srgbClr val="2E414F"/>
                </a:solidFill>
                <a:effectLst/>
                <a:latin typeface="Roboto" panose="020B0604020202020204" pitchFamily="2" charset="0"/>
              </a:rPr>
              <a:t>.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4389395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1859F3-3BFF-A240-1319-57FEBC5D4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 1: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1F1558-8664-29E1-1079-CB956DDE05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Train base network first </a:t>
            </a:r>
          </a:p>
          <a:p>
            <a:r>
              <a:rPr lang="en-US" dirty="0"/>
              <a:t>Train the fast (reflex) network:</a:t>
            </a:r>
          </a:p>
          <a:p>
            <a:pPr lvl="1"/>
            <a:r>
              <a:rPr lang="en-US" dirty="0"/>
              <a:t>Reward: </a:t>
            </a:r>
          </a:p>
          <a:p>
            <a:pPr lvl="2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(-abs(TD) + reward) if next state for reflex is the next state for the base network</a:t>
            </a:r>
          </a:p>
          <a:p>
            <a:pPr lvl="2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0 otherwise</a:t>
            </a:r>
          </a:p>
          <a:p>
            <a:pPr marL="914400" lvl="2" indent="0">
              <a:buNone/>
            </a:pP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BD7DF00-DC50-9C70-54D2-DE77B1405DAD}"/>
              </a:ext>
            </a:extLst>
          </p:cNvPr>
          <p:cNvSpPr/>
          <p:nvPr/>
        </p:nvSpPr>
        <p:spPr>
          <a:xfrm>
            <a:off x="6299763" y="4086669"/>
            <a:ext cx="4583953" cy="3048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Base network step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3740A22-0445-61B6-2819-920F6F60F27C}"/>
              </a:ext>
            </a:extLst>
          </p:cNvPr>
          <p:cNvSpPr/>
          <p:nvPr/>
        </p:nvSpPr>
        <p:spPr>
          <a:xfrm>
            <a:off x="6299763" y="4867514"/>
            <a:ext cx="2294965" cy="3048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Reflex step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6730E6B-7CE3-7F19-94B7-464B190964BB}"/>
              </a:ext>
            </a:extLst>
          </p:cNvPr>
          <p:cNvSpPr/>
          <p:nvPr/>
        </p:nvSpPr>
        <p:spPr>
          <a:xfrm>
            <a:off x="8611348" y="4867514"/>
            <a:ext cx="2294965" cy="3048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Reflex step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FE8CA9F-D635-33CC-09A5-98A8F0B0A7BF}"/>
              </a:ext>
            </a:extLst>
          </p:cNvPr>
          <p:cNvSpPr txBox="1"/>
          <p:nvPr/>
        </p:nvSpPr>
        <p:spPr>
          <a:xfrm>
            <a:off x="6123272" y="3731674"/>
            <a:ext cx="352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</a:t>
            </a:r>
            <a:r>
              <a:rPr lang="en-US" baseline="-25000" dirty="0"/>
              <a:t>1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B77F78D-3D3C-15CC-3579-ECF8909CB732}"/>
              </a:ext>
            </a:extLst>
          </p:cNvPr>
          <p:cNvSpPr txBox="1"/>
          <p:nvPr/>
        </p:nvSpPr>
        <p:spPr>
          <a:xfrm>
            <a:off x="10707225" y="3699786"/>
            <a:ext cx="352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155A780-68EC-1807-F654-B4E622FE9443}"/>
              </a:ext>
            </a:extLst>
          </p:cNvPr>
          <p:cNvSpPr txBox="1"/>
          <p:nvPr/>
        </p:nvSpPr>
        <p:spPr>
          <a:xfrm>
            <a:off x="8351713" y="4536771"/>
            <a:ext cx="486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</a:t>
            </a:r>
            <a:r>
              <a:rPr lang="en-US" baseline="-25000" dirty="0"/>
              <a:t>1.5</a:t>
            </a:r>
            <a:endParaRPr lang="en-US" dirty="0"/>
          </a:p>
        </p:txBody>
      </p:sp>
      <p:cxnSp>
        <p:nvCxnSpPr>
          <p:cNvPr id="23" name="Connector: Curved 22">
            <a:extLst>
              <a:ext uri="{FF2B5EF4-FFF2-40B4-BE49-F238E27FC236}">
                <a16:creationId xmlns:a16="http://schemas.microsoft.com/office/drawing/2014/main" id="{E6AE70FD-2BCD-7570-82E3-CF3D5C3373D5}"/>
              </a:ext>
            </a:extLst>
          </p:cNvPr>
          <p:cNvCxnSpPr>
            <a:cxnSpLocks/>
            <a:endCxn id="9" idx="0"/>
          </p:cNvCxnSpPr>
          <p:nvPr/>
        </p:nvCxnSpPr>
        <p:spPr>
          <a:xfrm rot="5400000">
            <a:off x="9051752" y="4077808"/>
            <a:ext cx="1496785" cy="82626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Curved 24">
            <a:extLst>
              <a:ext uri="{FF2B5EF4-FFF2-40B4-BE49-F238E27FC236}">
                <a16:creationId xmlns:a16="http://schemas.microsoft.com/office/drawing/2014/main" id="{F8BC3159-7993-11D2-A89B-8D028276D53D}"/>
              </a:ext>
            </a:extLst>
          </p:cNvPr>
          <p:cNvCxnSpPr>
            <a:cxnSpLocks/>
            <a:endCxn id="7" idx="2"/>
          </p:cNvCxnSpPr>
          <p:nvPr/>
        </p:nvCxnSpPr>
        <p:spPr>
          <a:xfrm>
            <a:off x="3337020" y="3699786"/>
            <a:ext cx="4110226" cy="1472528"/>
          </a:xfrm>
          <a:prstGeom prst="curvedConnector4">
            <a:avLst>
              <a:gd name="adj1" fmla="val 60033"/>
              <a:gd name="adj2" fmla="val 11552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1" name="Table 31">
            <a:extLst>
              <a:ext uri="{FF2B5EF4-FFF2-40B4-BE49-F238E27FC236}">
                <a16:creationId xmlns:a16="http://schemas.microsoft.com/office/drawing/2014/main" id="{3D0E7C46-F31D-430F-7FCE-14156B1B99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4792218"/>
              </p:ext>
            </p:extLst>
          </p:nvPr>
        </p:nvGraphicFramePr>
        <p:xfrm>
          <a:off x="680552" y="4820604"/>
          <a:ext cx="355064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55495">
                  <a:extLst>
                    <a:ext uri="{9D8B030D-6E8A-4147-A177-3AD203B41FA5}">
                      <a16:colId xmlns:a16="http://schemas.microsoft.com/office/drawing/2014/main" val="671792719"/>
                    </a:ext>
                  </a:extLst>
                </a:gridCol>
                <a:gridCol w="1195145">
                  <a:extLst>
                    <a:ext uri="{9D8B030D-6E8A-4147-A177-3AD203B41FA5}">
                      <a16:colId xmlns:a16="http://schemas.microsoft.com/office/drawing/2014/main" val="35510851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Method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Performance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2533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Base network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162.9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1337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Reflex network (TD)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155.21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00763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Reflex network (reward)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99.768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01826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Reflex network (TD + reward)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85.7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92251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593818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1859F3-3BFF-A240-1319-57FEBC5D4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 2: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1F1558-8664-29E1-1079-CB956DDE05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Train base network first </a:t>
            </a:r>
          </a:p>
          <a:p>
            <a:r>
              <a:rPr lang="en-US" dirty="0"/>
              <a:t>Train the fast (reflex) network:</a:t>
            </a:r>
          </a:p>
          <a:p>
            <a:pPr lvl="1"/>
            <a:r>
              <a:rPr lang="en-US" dirty="0"/>
              <a:t>Reward: </a:t>
            </a:r>
          </a:p>
          <a:p>
            <a:pPr lvl="2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(ΔTD + reward) at every step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BD7DF00-DC50-9C70-54D2-DE77B1405DAD}"/>
              </a:ext>
            </a:extLst>
          </p:cNvPr>
          <p:cNvSpPr/>
          <p:nvPr/>
        </p:nvSpPr>
        <p:spPr>
          <a:xfrm>
            <a:off x="6299763" y="4086669"/>
            <a:ext cx="4583953" cy="3048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Base network step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3740A22-0445-61B6-2819-920F6F60F27C}"/>
              </a:ext>
            </a:extLst>
          </p:cNvPr>
          <p:cNvSpPr/>
          <p:nvPr/>
        </p:nvSpPr>
        <p:spPr>
          <a:xfrm>
            <a:off x="6299763" y="4867514"/>
            <a:ext cx="2294965" cy="3048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Reflex step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6730E6B-7CE3-7F19-94B7-464B190964BB}"/>
              </a:ext>
            </a:extLst>
          </p:cNvPr>
          <p:cNvSpPr/>
          <p:nvPr/>
        </p:nvSpPr>
        <p:spPr>
          <a:xfrm>
            <a:off x="8611348" y="4867514"/>
            <a:ext cx="2294965" cy="3048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Reflex step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FE8CA9F-D635-33CC-09A5-98A8F0B0A7BF}"/>
              </a:ext>
            </a:extLst>
          </p:cNvPr>
          <p:cNvSpPr txBox="1"/>
          <p:nvPr/>
        </p:nvSpPr>
        <p:spPr>
          <a:xfrm>
            <a:off x="6174072" y="3699786"/>
            <a:ext cx="352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</a:t>
            </a:r>
            <a:r>
              <a:rPr lang="en-US" baseline="-25000" dirty="0"/>
              <a:t>1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B77F78D-3D3C-15CC-3579-ECF8909CB732}"/>
              </a:ext>
            </a:extLst>
          </p:cNvPr>
          <p:cNvSpPr txBox="1"/>
          <p:nvPr/>
        </p:nvSpPr>
        <p:spPr>
          <a:xfrm>
            <a:off x="10707225" y="3699786"/>
            <a:ext cx="352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155A780-68EC-1807-F654-B4E622FE9443}"/>
              </a:ext>
            </a:extLst>
          </p:cNvPr>
          <p:cNvSpPr txBox="1"/>
          <p:nvPr/>
        </p:nvSpPr>
        <p:spPr>
          <a:xfrm>
            <a:off x="8351713" y="4536771"/>
            <a:ext cx="486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</a:t>
            </a:r>
            <a:r>
              <a:rPr lang="en-US" baseline="-25000" dirty="0"/>
              <a:t>1.5</a:t>
            </a:r>
            <a:endParaRPr lang="en-US" dirty="0"/>
          </a:p>
        </p:txBody>
      </p:sp>
      <p:graphicFrame>
        <p:nvGraphicFramePr>
          <p:cNvPr id="31" name="Table 31">
            <a:extLst>
              <a:ext uri="{FF2B5EF4-FFF2-40B4-BE49-F238E27FC236}">
                <a16:creationId xmlns:a16="http://schemas.microsoft.com/office/drawing/2014/main" id="{3D0E7C46-F31D-430F-7FCE-14156B1B99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8866955"/>
              </p:ext>
            </p:extLst>
          </p:nvPr>
        </p:nvGraphicFramePr>
        <p:xfrm>
          <a:off x="680552" y="4820604"/>
          <a:ext cx="355064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55495">
                  <a:extLst>
                    <a:ext uri="{9D8B030D-6E8A-4147-A177-3AD203B41FA5}">
                      <a16:colId xmlns:a16="http://schemas.microsoft.com/office/drawing/2014/main" val="671792719"/>
                    </a:ext>
                  </a:extLst>
                </a:gridCol>
                <a:gridCol w="1195145">
                  <a:extLst>
                    <a:ext uri="{9D8B030D-6E8A-4147-A177-3AD203B41FA5}">
                      <a16:colId xmlns:a16="http://schemas.microsoft.com/office/drawing/2014/main" val="35510851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Method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Performance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2533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Base network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162.9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1337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Reflex network (TD)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155.61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00763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Reflex network (reward)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160.65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01826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Reflex network (TD + reward)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153.116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922518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40822FD-FE83-0BA9-75C4-4B3EF0190357}"/>
              </a:ext>
            </a:extLst>
          </p:cNvPr>
          <p:cNvSpPr txBox="1"/>
          <p:nvPr/>
        </p:nvSpPr>
        <p:spPr>
          <a:xfrm>
            <a:off x="4296336" y="5950320"/>
            <a:ext cx="54624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This is training a faster network on top of slower network normally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C46173D8-7B59-4CAF-2A18-13E54CC744F6}"/>
              </a:ext>
            </a:extLst>
          </p:cNvPr>
          <p:cNvSpPr/>
          <p:nvPr/>
        </p:nvSpPr>
        <p:spPr>
          <a:xfrm>
            <a:off x="4165600" y="6104208"/>
            <a:ext cx="179294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7491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1859F3-3BFF-A240-1319-57FEBC5D4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 3: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1F1558-8664-29E1-1079-CB956DDE05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Train base network first </a:t>
            </a:r>
          </a:p>
          <a:p>
            <a:r>
              <a:rPr lang="en-US" dirty="0"/>
              <a:t>Train the fast (reflex) network such that:</a:t>
            </a:r>
          </a:p>
          <a:p>
            <a:r>
              <a:rPr lang="en-US" dirty="0"/>
              <a:t>If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TD &gt; threshold, create an episode of length = 2 steps of the base network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BD7DF00-DC50-9C70-54D2-DE77B1405DAD}"/>
              </a:ext>
            </a:extLst>
          </p:cNvPr>
          <p:cNvSpPr/>
          <p:nvPr/>
        </p:nvSpPr>
        <p:spPr>
          <a:xfrm>
            <a:off x="6299763" y="4086669"/>
            <a:ext cx="4583953" cy="3048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Base network step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3740A22-0445-61B6-2819-920F6F60F27C}"/>
              </a:ext>
            </a:extLst>
          </p:cNvPr>
          <p:cNvSpPr/>
          <p:nvPr/>
        </p:nvSpPr>
        <p:spPr>
          <a:xfrm>
            <a:off x="6299763" y="4456001"/>
            <a:ext cx="1146919" cy="3048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Reflex step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FE8CA9F-D635-33CC-09A5-98A8F0B0A7BF}"/>
              </a:ext>
            </a:extLst>
          </p:cNvPr>
          <p:cNvSpPr txBox="1"/>
          <p:nvPr/>
        </p:nvSpPr>
        <p:spPr>
          <a:xfrm>
            <a:off x="6123272" y="3731674"/>
            <a:ext cx="352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</a:t>
            </a:r>
            <a:r>
              <a:rPr lang="en-US" baseline="-25000" dirty="0"/>
              <a:t>1</a:t>
            </a:r>
            <a:endParaRPr lang="en-US" dirty="0"/>
          </a:p>
        </p:txBody>
      </p:sp>
      <p:graphicFrame>
        <p:nvGraphicFramePr>
          <p:cNvPr id="31" name="Table 31">
            <a:extLst>
              <a:ext uri="{FF2B5EF4-FFF2-40B4-BE49-F238E27FC236}">
                <a16:creationId xmlns:a16="http://schemas.microsoft.com/office/drawing/2014/main" id="{3D0E7C46-F31D-430F-7FCE-14156B1B99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9811905"/>
              </p:ext>
            </p:extLst>
          </p:nvPr>
        </p:nvGraphicFramePr>
        <p:xfrm>
          <a:off x="680552" y="4820604"/>
          <a:ext cx="355064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55495">
                  <a:extLst>
                    <a:ext uri="{9D8B030D-6E8A-4147-A177-3AD203B41FA5}">
                      <a16:colId xmlns:a16="http://schemas.microsoft.com/office/drawing/2014/main" val="671792719"/>
                    </a:ext>
                  </a:extLst>
                </a:gridCol>
                <a:gridCol w="1195145">
                  <a:extLst>
                    <a:ext uri="{9D8B030D-6E8A-4147-A177-3AD203B41FA5}">
                      <a16:colId xmlns:a16="http://schemas.microsoft.com/office/drawing/2014/main" val="35510851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Method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Performance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2533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Base network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162.9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1337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Reflex network (TD)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146.64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0076308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A09B77A2-9456-5A56-ABA8-5807E124BC45}"/>
              </a:ext>
            </a:extLst>
          </p:cNvPr>
          <p:cNvSpPr/>
          <p:nvPr/>
        </p:nvSpPr>
        <p:spPr>
          <a:xfrm>
            <a:off x="7458635" y="4456001"/>
            <a:ext cx="1146919" cy="3048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Reflex step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0BC8F69-C7D0-BD9E-3998-509B56700553}"/>
              </a:ext>
            </a:extLst>
          </p:cNvPr>
          <p:cNvSpPr/>
          <p:nvPr/>
        </p:nvSpPr>
        <p:spPr>
          <a:xfrm>
            <a:off x="8617507" y="4456001"/>
            <a:ext cx="1146919" cy="3048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Reflex step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60CE8AF-FAA8-EDE6-6E1F-8941B566A579}"/>
              </a:ext>
            </a:extLst>
          </p:cNvPr>
          <p:cNvSpPr/>
          <p:nvPr/>
        </p:nvSpPr>
        <p:spPr>
          <a:xfrm>
            <a:off x="9776379" y="4456001"/>
            <a:ext cx="1146919" cy="3048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7865D08-7FC6-9D51-AF24-C089C38700BD}"/>
              </a:ext>
            </a:extLst>
          </p:cNvPr>
          <p:cNvSpPr txBox="1"/>
          <p:nvPr/>
        </p:nvSpPr>
        <p:spPr>
          <a:xfrm>
            <a:off x="6592047" y="5313771"/>
            <a:ext cx="14302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TD &gt; threshold noted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E675554-A167-3673-F5AB-BE975F85A058}"/>
              </a:ext>
            </a:extLst>
          </p:cNvPr>
          <p:cNvSpPr txBox="1"/>
          <p:nvPr/>
        </p:nvSpPr>
        <p:spPr>
          <a:xfrm>
            <a:off x="5731435" y="4784781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Episode start</a:t>
            </a:r>
            <a:endParaRPr lang="en-US" sz="1400"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7D4F463-26F2-60B7-6B4C-1A88EFC96F31}"/>
              </a:ext>
            </a:extLst>
          </p:cNvPr>
          <p:cNvCxnSpPr>
            <a:endCxn id="14" idx="0"/>
          </p:cNvCxnSpPr>
          <p:nvPr/>
        </p:nvCxnSpPr>
        <p:spPr>
          <a:xfrm flipH="1">
            <a:off x="7307147" y="4780646"/>
            <a:ext cx="139535" cy="5331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3005BDE9-387C-B44D-5BD9-A3E3A4BDA5EF}"/>
              </a:ext>
            </a:extLst>
          </p:cNvPr>
          <p:cNvSpPr txBox="1"/>
          <p:nvPr/>
        </p:nvSpPr>
        <p:spPr>
          <a:xfrm>
            <a:off x="10092568" y="5098327"/>
            <a:ext cx="166145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TD difference calculated </a:t>
            </a:r>
            <a:r>
              <a:rPr lang="en-US" sz="1100" dirty="0" err="1"/>
              <a:t>wrt</a:t>
            </a:r>
            <a:r>
              <a:rPr lang="en-US" sz="1100" dirty="0"/>
              <a:t>. Start of episode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3772A48-F20E-171E-6462-9895C17C7AD2}"/>
              </a:ext>
            </a:extLst>
          </p:cNvPr>
          <p:cNvCxnSpPr/>
          <p:nvPr/>
        </p:nvCxnSpPr>
        <p:spPr>
          <a:xfrm>
            <a:off x="10923298" y="4760801"/>
            <a:ext cx="0" cy="3185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Curved 27">
            <a:extLst>
              <a:ext uri="{FF2B5EF4-FFF2-40B4-BE49-F238E27FC236}">
                <a16:creationId xmlns:a16="http://schemas.microsoft.com/office/drawing/2014/main" id="{C6750E05-FCD3-5B24-8BDF-E193EF104640}"/>
              </a:ext>
            </a:extLst>
          </p:cNvPr>
          <p:cNvCxnSpPr>
            <a:stCxn id="24" idx="2"/>
            <a:endCxn id="8" idx="2"/>
          </p:cNvCxnSpPr>
          <p:nvPr/>
        </p:nvCxnSpPr>
        <p:spPr>
          <a:xfrm rot="5400000" flipH="1">
            <a:off x="9672926" y="4278843"/>
            <a:ext cx="768413" cy="1732331"/>
          </a:xfrm>
          <a:prstGeom prst="curvedConnector3">
            <a:avLst>
              <a:gd name="adj1" fmla="val -2975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Curved 29">
            <a:extLst>
              <a:ext uri="{FF2B5EF4-FFF2-40B4-BE49-F238E27FC236}">
                <a16:creationId xmlns:a16="http://schemas.microsoft.com/office/drawing/2014/main" id="{95145342-A0EC-5F66-A42B-75B351BF804A}"/>
              </a:ext>
            </a:extLst>
          </p:cNvPr>
          <p:cNvCxnSpPr>
            <a:stCxn id="24" idx="2"/>
            <a:endCxn id="6" idx="2"/>
          </p:cNvCxnSpPr>
          <p:nvPr/>
        </p:nvCxnSpPr>
        <p:spPr>
          <a:xfrm rot="5400000" flipH="1">
            <a:off x="9093490" y="3699407"/>
            <a:ext cx="768413" cy="2891203"/>
          </a:xfrm>
          <a:prstGeom prst="curvedConnector3">
            <a:avLst>
              <a:gd name="adj1" fmla="val -2975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86E76F2E-C439-D18A-920F-14D032DD23A8}"/>
              </a:ext>
            </a:extLst>
          </p:cNvPr>
          <p:cNvSpPr txBox="1"/>
          <p:nvPr/>
        </p:nvSpPr>
        <p:spPr>
          <a:xfrm>
            <a:off x="9383059" y="5747704"/>
            <a:ext cx="59663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reward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437C6BC-659E-EC02-067A-1EC8138C25F4}"/>
              </a:ext>
            </a:extLst>
          </p:cNvPr>
          <p:cNvSpPr txBox="1"/>
          <p:nvPr/>
        </p:nvSpPr>
        <p:spPr>
          <a:xfrm>
            <a:off x="10688382" y="3729709"/>
            <a:ext cx="352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</a:t>
            </a:r>
            <a:r>
              <a:rPr lang="en-US" baseline="-25000" dirty="0"/>
              <a:t>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46311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6" name="Group 1065">
            <a:extLst>
              <a:ext uri="{FF2B5EF4-FFF2-40B4-BE49-F238E27FC236}">
                <a16:creationId xmlns:a16="http://schemas.microsoft.com/office/drawing/2014/main" id="{F13A94FD-C093-CC71-9468-0BE79E6AC505}"/>
              </a:ext>
            </a:extLst>
          </p:cNvPr>
          <p:cNvGrpSpPr/>
          <p:nvPr/>
        </p:nvGrpSpPr>
        <p:grpSpPr>
          <a:xfrm>
            <a:off x="740044" y="1810069"/>
            <a:ext cx="9241989" cy="3518133"/>
            <a:chOff x="740044" y="1810069"/>
            <a:chExt cx="9241989" cy="3518133"/>
          </a:xfrm>
        </p:grpSpPr>
        <p:sp>
          <p:nvSpPr>
            <p:cNvPr id="1062" name="TextBox 1061">
              <a:extLst>
                <a:ext uri="{FF2B5EF4-FFF2-40B4-BE49-F238E27FC236}">
                  <a16:creationId xmlns:a16="http://schemas.microsoft.com/office/drawing/2014/main" id="{C175C6C1-DE1D-C9D2-4B1F-EEAE34AF4009}"/>
                </a:ext>
              </a:extLst>
            </p:cNvPr>
            <p:cNvSpPr txBox="1"/>
            <p:nvPr/>
          </p:nvSpPr>
          <p:spPr>
            <a:xfrm>
              <a:off x="740044" y="4189095"/>
              <a:ext cx="9541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State</a:t>
              </a:r>
            </a:p>
          </p:txBody>
        </p:sp>
        <p:grpSp>
          <p:nvGrpSpPr>
            <p:cNvPr id="1065" name="Group 1064">
              <a:extLst>
                <a:ext uri="{FF2B5EF4-FFF2-40B4-BE49-F238E27FC236}">
                  <a16:creationId xmlns:a16="http://schemas.microsoft.com/office/drawing/2014/main" id="{9DA8642B-FED0-5786-5129-A8CBC122C27A}"/>
                </a:ext>
              </a:extLst>
            </p:cNvPr>
            <p:cNvGrpSpPr/>
            <p:nvPr/>
          </p:nvGrpSpPr>
          <p:grpSpPr>
            <a:xfrm>
              <a:off x="1694200" y="1810069"/>
              <a:ext cx="8287833" cy="3518133"/>
              <a:chOff x="1694200" y="1810069"/>
              <a:chExt cx="8287833" cy="3518133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728A662B-2E85-B46D-03D3-D42E5BCF6A4E}"/>
                  </a:ext>
                </a:extLst>
              </p:cNvPr>
              <p:cNvSpPr/>
              <p:nvPr/>
            </p:nvSpPr>
            <p:spPr>
              <a:xfrm>
                <a:off x="1694200" y="2205658"/>
                <a:ext cx="1908313" cy="675860"/>
              </a:xfrm>
              <a:prstGeom prst="rect">
                <a:avLst/>
              </a:prstGeom>
              <a:solidFill>
                <a:srgbClr val="B1D4F2"/>
              </a:solidFill>
              <a:ln w="28575">
                <a:solidFill>
                  <a:srgbClr val="033E4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Actor (slow A</a:t>
                </a:r>
                <a:r>
                  <a:rPr lang="en-US" baseline="30000" dirty="0">
                    <a:solidFill>
                      <a:schemeClr val="tx1"/>
                    </a:solidFill>
                  </a:rPr>
                  <a:t>0</a:t>
                </a:r>
                <a:r>
                  <a:rPr lang="en-US" dirty="0">
                    <a:solidFill>
                      <a:schemeClr val="tx1"/>
                    </a:solidFill>
                  </a:rPr>
                  <a:t>)</a:t>
                </a: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B3DF4C3D-D4D7-D971-032D-22544C512FC4}"/>
                  </a:ext>
                </a:extLst>
              </p:cNvPr>
              <p:cNvSpPr/>
              <p:nvPr/>
            </p:nvSpPr>
            <p:spPr>
              <a:xfrm>
                <a:off x="1694201" y="3419321"/>
                <a:ext cx="1908313" cy="675860"/>
              </a:xfrm>
              <a:prstGeom prst="rect">
                <a:avLst/>
              </a:prstGeom>
              <a:solidFill>
                <a:srgbClr val="D6522B"/>
              </a:solidFill>
              <a:ln w="28575">
                <a:solidFill>
                  <a:srgbClr val="033E4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Critic (slow)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268ACB6C-C4A2-36E1-A30F-8D297385F815}"/>
                  </a:ext>
                </a:extLst>
              </p:cNvPr>
              <p:cNvSpPr/>
              <p:nvPr/>
            </p:nvSpPr>
            <p:spPr>
              <a:xfrm>
                <a:off x="1694201" y="4652342"/>
                <a:ext cx="5013350" cy="675860"/>
              </a:xfrm>
              <a:prstGeom prst="rect">
                <a:avLst/>
              </a:prstGeom>
              <a:solidFill>
                <a:srgbClr val="F5F1E6"/>
              </a:solidFill>
              <a:ln w="28575">
                <a:solidFill>
                  <a:srgbClr val="1E494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Environment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910E80F9-B4E1-E83A-2051-A954217B9B04}"/>
                  </a:ext>
                </a:extLst>
              </p:cNvPr>
              <p:cNvSpPr/>
              <p:nvPr/>
            </p:nvSpPr>
            <p:spPr>
              <a:xfrm>
                <a:off x="4799238" y="3419321"/>
                <a:ext cx="1908313" cy="675860"/>
              </a:xfrm>
              <a:prstGeom prst="rect">
                <a:avLst/>
              </a:prstGeom>
              <a:solidFill>
                <a:srgbClr val="D6522B"/>
              </a:solidFill>
              <a:ln w="28575">
                <a:solidFill>
                  <a:srgbClr val="033E4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Critic (Fast)</a:t>
                </a: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90CE14C4-DE1F-4C41-0737-4256DD229F58}"/>
                  </a:ext>
                </a:extLst>
              </p:cNvPr>
              <p:cNvSpPr/>
              <p:nvPr/>
            </p:nvSpPr>
            <p:spPr>
              <a:xfrm>
                <a:off x="4799238" y="2208400"/>
                <a:ext cx="1908313" cy="675860"/>
              </a:xfrm>
              <a:prstGeom prst="rect">
                <a:avLst/>
              </a:prstGeom>
              <a:solidFill>
                <a:srgbClr val="FEBAE1"/>
              </a:solidFill>
              <a:ln w="28575">
                <a:solidFill>
                  <a:srgbClr val="033E4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Actor (Fast A</a:t>
                </a:r>
                <a:r>
                  <a:rPr lang="en-US" baseline="30000" dirty="0">
                    <a:solidFill>
                      <a:schemeClr val="tx1"/>
                    </a:solidFill>
                  </a:rPr>
                  <a:t>1</a:t>
                </a:r>
                <a:r>
                  <a:rPr lang="en-US" dirty="0">
                    <a:solidFill>
                      <a:schemeClr val="tx1"/>
                    </a:solidFill>
                  </a:rPr>
                  <a:t>)</a:t>
                </a:r>
              </a:p>
            </p:txBody>
          </p: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3E32C8A2-2200-8A08-95A8-A0322DC154AE}"/>
                  </a:ext>
                </a:extLst>
              </p:cNvPr>
              <p:cNvCxnSpPr>
                <a:cxnSpLocks/>
                <a:endCxn id="7" idx="2"/>
              </p:cNvCxnSpPr>
              <p:nvPr/>
            </p:nvCxnSpPr>
            <p:spPr>
              <a:xfrm flipV="1">
                <a:off x="2648356" y="4095181"/>
                <a:ext cx="2" cy="557161"/>
              </a:xfrm>
              <a:prstGeom prst="straightConnector1">
                <a:avLst/>
              </a:prstGeom>
              <a:ln w="19050">
                <a:solidFill>
                  <a:srgbClr val="033E48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B125A85-3929-E2C4-6D26-7C8591ADA8E7}"/>
                  </a:ext>
                </a:extLst>
              </p:cNvPr>
              <p:cNvSpPr txBox="1"/>
              <p:nvPr/>
            </p:nvSpPr>
            <p:spPr>
              <a:xfrm>
                <a:off x="2648362" y="4189095"/>
                <a:ext cx="95415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reward</a:t>
                </a:r>
              </a:p>
            </p:txBody>
          </p:sp>
          <p:cxnSp>
            <p:nvCxnSpPr>
              <p:cNvPr id="22" name="Connector: Curved 21">
                <a:extLst>
                  <a:ext uri="{FF2B5EF4-FFF2-40B4-BE49-F238E27FC236}">
                    <a16:creationId xmlns:a16="http://schemas.microsoft.com/office/drawing/2014/main" id="{87932E88-8A0B-8250-E73A-7981BF2A0570}"/>
                  </a:ext>
                </a:extLst>
              </p:cNvPr>
              <p:cNvCxnSpPr>
                <a:stCxn id="7" idx="3"/>
                <a:endCxn id="5" idx="2"/>
              </p:cNvCxnSpPr>
              <p:nvPr/>
            </p:nvCxnSpPr>
            <p:spPr>
              <a:xfrm flipH="1" flipV="1">
                <a:off x="2648357" y="2881518"/>
                <a:ext cx="954157" cy="875733"/>
              </a:xfrm>
              <a:prstGeom prst="curvedConnector4">
                <a:avLst>
                  <a:gd name="adj1" fmla="val -23958"/>
                  <a:gd name="adj2" fmla="val 69294"/>
                </a:avLst>
              </a:prstGeom>
              <a:ln w="12700">
                <a:solidFill>
                  <a:srgbClr val="033E48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Connector: Curved 22">
                <a:extLst>
                  <a:ext uri="{FF2B5EF4-FFF2-40B4-BE49-F238E27FC236}">
                    <a16:creationId xmlns:a16="http://schemas.microsoft.com/office/drawing/2014/main" id="{1BA20670-C9EB-5BCF-BAE9-AFA844798256}"/>
                  </a:ext>
                </a:extLst>
              </p:cNvPr>
              <p:cNvCxnSpPr>
                <a:cxnSpLocks/>
                <a:stCxn id="7" idx="3"/>
                <a:endCxn id="7" idx="0"/>
              </p:cNvCxnSpPr>
              <p:nvPr/>
            </p:nvCxnSpPr>
            <p:spPr>
              <a:xfrm flipH="1" flipV="1">
                <a:off x="2648358" y="3419321"/>
                <a:ext cx="954156" cy="337930"/>
              </a:xfrm>
              <a:prstGeom prst="curvedConnector4">
                <a:avLst>
                  <a:gd name="adj1" fmla="val -23958"/>
                  <a:gd name="adj2" fmla="val 167647"/>
                </a:avLst>
              </a:prstGeom>
              <a:ln w="12700">
                <a:solidFill>
                  <a:srgbClr val="033E48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Connector: Elbow 27">
                <a:extLst>
                  <a:ext uri="{FF2B5EF4-FFF2-40B4-BE49-F238E27FC236}">
                    <a16:creationId xmlns:a16="http://schemas.microsoft.com/office/drawing/2014/main" id="{C0EF3B94-1FC0-2C5C-2C2C-6244E6669338}"/>
                  </a:ext>
                </a:extLst>
              </p:cNvPr>
              <p:cNvCxnSpPr>
                <a:stCxn id="9" idx="1"/>
                <a:endCxn id="7" idx="1"/>
              </p:cNvCxnSpPr>
              <p:nvPr/>
            </p:nvCxnSpPr>
            <p:spPr>
              <a:xfrm rot="10800000">
                <a:off x="1694201" y="3757252"/>
                <a:ext cx="12700" cy="1233021"/>
              </a:xfrm>
              <a:prstGeom prst="bentConnector3">
                <a:avLst>
                  <a:gd name="adj1" fmla="val 1800000"/>
                </a:avLst>
              </a:prstGeom>
              <a:ln w="15875">
                <a:solidFill>
                  <a:srgbClr val="033E48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Connector: Elbow 28">
                <a:extLst>
                  <a:ext uri="{FF2B5EF4-FFF2-40B4-BE49-F238E27FC236}">
                    <a16:creationId xmlns:a16="http://schemas.microsoft.com/office/drawing/2014/main" id="{CFD2B8D9-A3D9-0D2D-97BF-9A4BD7E512EB}"/>
                  </a:ext>
                </a:extLst>
              </p:cNvPr>
              <p:cNvCxnSpPr>
                <a:cxnSpLocks/>
                <a:stCxn id="9" idx="1"/>
                <a:endCxn id="5" idx="1"/>
              </p:cNvCxnSpPr>
              <p:nvPr/>
            </p:nvCxnSpPr>
            <p:spPr>
              <a:xfrm rot="10800000">
                <a:off x="1694201" y="2543588"/>
                <a:ext cx="1" cy="2446684"/>
              </a:xfrm>
              <a:prstGeom prst="bentConnector3">
                <a:avLst>
                  <a:gd name="adj1" fmla="val 22860100000"/>
                </a:avLst>
              </a:prstGeom>
              <a:ln w="15875">
                <a:solidFill>
                  <a:srgbClr val="033E48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Connector: Elbow 32">
                <a:extLst>
                  <a:ext uri="{FF2B5EF4-FFF2-40B4-BE49-F238E27FC236}">
                    <a16:creationId xmlns:a16="http://schemas.microsoft.com/office/drawing/2014/main" id="{E869D1AA-4ADB-EC88-67BC-289AF845B3A2}"/>
                  </a:ext>
                </a:extLst>
              </p:cNvPr>
              <p:cNvCxnSpPr>
                <a:cxnSpLocks/>
                <a:stCxn id="5" idx="1"/>
                <a:endCxn id="13" idx="1"/>
              </p:cNvCxnSpPr>
              <p:nvPr/>
            </p:nvCxnSpPr>
            <p:spPr>
              <a:xfrm rot="10800000" flipH="1" flipV="1">
                <a:off x="1694200" y="2543588"/>
                <a:ext cx="3105038" cy="2742"/>
              </a:xfrm>
              <a:prstGeom prst="bentConnector5">
                <a:avLst>
                  <a:gd name="adj1" fmla="val -7362"/>
                  <a:gd name="adj2" fmla="val -20661196"/>
                  <a:gd name="adj3" fmla="val 80729"/>
                </a:avLst>
              </a:prstGeom>
              <a:ln w="15875">
                <a:solidFill>
                  <a:srgbClr val="033E48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Connector: Elbow 41">
                <a:extLst>
                  <a:ext uri="{FF2B5EF4-FFF2-40B4-BE49-F238E27FC236}">
                    <a16:creationId xmlns:a16="http://schemas.microsoft.com/office/drawing/2014/main" id="{0F7195D2-37DA-5E97-65AB-4BF0B91A9249}"/>
                  </a:ext>
                </a:extLst>
              </p:cNvPr>
              <p:cNvCxnSpPr>
                <a:cxnSpLocks/>
                <a:endCxn id="11" idx="1"/>
              </p:cNvCxnSpPr>
              <p:nvPr/>
            </p:nvCxnSpPr>
            <p:spPr>
              <a:xfrm rot="16200000" flipH="1">
                <a:off x="3700476" y="2658488"/>
                <a:ext cx="1599745" cy="597779"/>
              </a:xfrm>
              <a:prstGeom prst="bentConnector2">
                <a:avLst/>
              </a:prstGeom>
              <a:ln w="15875">
                <a:solidFill>
                  <a:srgbClr val="033E48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Connector: Curved 54">
                <a:extLst>
                  <a:ext uri="{FF2B5EF4-FFF2-40B4-BE49-F238E27FC236}">
                    <a16:creationId xmlns:a16="http://schemas.microsoft.com/office/drawing/2014/main" id="{3A1066C3-2DCE-8BD6-C58B-804734DC26CA}"/>
                  </a:ext>
                </a:extLst>
              </p:cNvPr>
              <p:cNvCxnSpPr>
                <a:stCxn id="7" idx="3"/>
                <a:endCxn id="11" idx="2"/>
              </p:cNvCxnSpPr>
              <p:nvPr/>
            </p:nvCxnSpPr>
            <p:spPr>
              <a:xfrm>
                <a:off x="3602514" y="3757251"/>
                <a:ext cx="2150881" cy="337930"/>
              </a:xfrm>
              <a:prstGeom prst="curvedConnector4">
                <a:avLst>
                  <a:gd name="adj1" fmla="val 27819"/>
                  <a:gd name="adj2" fmla="val 167647"/>
                </a:avLst>
              </a:prstGeom>
              <a:ln w="19050">
                <a:solidFill>
                  <a:srgbClr val="1E494C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Connector: Curved 55">
                <a:extLst>
                  <a:ext uri="{FF2B5EF4-FFF2-40B4-BE49-F238E27FC236}">
                    <a16:creationId xmlns:a16="http://schemas.microsoft.com/office/drawing/2014/main" id="{D4D4D7DD-49FF-3C4A-4C72-C9F0D4850F0A}"/>
                  </a:ext>
                </a:extLst>
              </p:cNvPr>
              <p:cNvCxnSpPr>
                <a:cxnSpLocks/>
                <a:stCxn id="11" idx="3"/>
                <a:endCxn id="13" idx="2"/>
              </p:cNvCxnSpPr>
              <p:nvPr/>
            </p:nvCxnSpPr>
            <p:spPr>
              <a:xfrm flipH="1" flipV="1">
                <a:off x="5753395" y="2884260"/>
                <a:ext cx="954156" cy="872991"/>
              </a:xfrm>
              <a:prstGeom prst="curvedConnector4">
                <a:avLst>
                  <a:gd name="adj1" fmla="val -23958"/>
                  <a:gd name="adj2" fmla="val 69355"/>
                </a:avLst>
              </a:prstGeom>
              <a:ln w="19050">
                <a:solidFill>
                  <a:srgbClr val="1E494C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Connector: Curved 59">
                <a:extLst>
                  <a:ext uri="{FF2B5EF4-FFF2-40B4-BE49-F238E27FC236}">
                    <a16:creationId xmlns:a16="http://schemas.microsoft.com/office/drawing/2014/main" id="{9B963372-A41C-49C4-3086-4321C1277339}"/>
                  </a:ext>
                </a:extLst>
              </p:cNvPr>
              <p:cNvCxnSpPr>
                <a:cxnSpLocks/>
                <a:stCxn id="11" idx="3"/>
                <a:endCxn id="11" idx="0"/>
              </p:cNvCxnSpPr>
              <p:nvPr/>
            </p:nvCxnSpPr>
            <p:spPr>
              <a:xfrm flipH="1" flipV="1">
                <a:off x="5753395" y="3419321"/>
                <a:ext cx="954156" cy="337930"/>
              </a:xfrm>
              <a:prstGeom prst="curvedConnector4">
                <a:avLst>
                  <a:gd name="adj1" fmla="val -23958"/>
                  <a:gd name="adj2" fmla="val 167647"/>
                </a:avLst>
              </a:prstGeom>
              <a:ln w="19050">
                <a:solidFill>
                  <a:srgbClr val="1E494C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29" name="Group 1028">
                <a:extLst>
                  <a:ext uri="{FF2B5EF4-FFF2-40B4-BE49-F238E27FC236}">
                    <a16:creationId xmlns:a16="http://schemas.microsoft.com/office/drawing/2014/main" id="{35AFAAB9-C2E0-7D40-534A-76A809C4FFB5}"/>
                  </a:ext>
                </a:extLst>
              </p:cNvPr>
              <p:cNvGrpSpPr/>
              <p:nvPr/>
            </p:nvGrpSpPr>
            <p:grpSpPr>
              <a:xfrm>
                <a:off x="7478773" y="3091070"/>
                <a:ext cx="1908313" cy="675860"/>
                <a:chOff x="7432391" y="2556289"/>
                <a:chExt cx="1908313" cy="675860"/>
              </a:xfrm>
            </p:grpSpPr>
            <p:sp>
              <p:nvSpPr>
                <p:cNvPr id="1025" name="Rectangle 1024">
                  <a:extLst>
                    <a:ext uri="{FF2B5EF4-FFF2-40B4-BE49-F238E27FC236}">
                      <a16:creationId xmlns:a16="http://schemas.microsoft.com/office/drawing/2014/main" id="{7CFC9CE6-A3D1-0F8B-D370-5C29B76E5433}"/>
                    </a:ext>
                  </a:extLst>
                </p:cNvPr>
                <p:cNvSpPr/>
                <p:nvPr/>
              </p:nvSpPr>
              <p:spPr>
                <a:xfrm>
                  <a:off x="7432391" y="2556289"/>
                  <a:ext cx="1908313" cy="675860"/>
                </a:xfrm>
                <a:prstGeom prst="rect">
                  <a:avLst/>
                </a:prstGeom>
                <a:solidFill>
                  <a:srgbClr val="B1D4F2"/>
                </a:solidFill>
                <a:ln w="28575">
                  <a:solidFill>
                    <a:srgbClr val="033E48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1" name="Rectangle 70">
                  <a:extLst>
                    <a:ext uri="{FF2B5EF4-FFF2-40B4-BE49-F238E27FC236}">
                      <a16:creationId xmlns:a16="http://schemas.microsoft.com/office/drawing/2014/main" id="{E6E2CFB4-6EEC-F6F8-1A43-D54678A2A9BD}"/>
                    </a:ext>
                  </a:extLst>
                </p:cNvPr>
                <p:cNvSpPr/>
                <p:nvPr/>
              </p:nvSpPr>
              <p:spPr>
                <a:xfrm>
                  <a:off x="8386763" y="2571751"/>
                  <a:ext cx="940280" cy="645318"/>
                </a:xfrm>
                <a:prstGeom prst="rect">
                  <a:avLst/>
                </a:prstGeom>
                <a:solidFill>
                  <a:srgbClr val="FEBAE1"/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030" name="TextBox 1029">
                <a:extLst>
                  <a:ext uri="{FF2B5EF4-FFF2-40B4-BE49-F238E27FC236}">
                    <a16:creationId xmlns:a16="http://schemas.microsoft.com/office/drawing/2014/main" id="{A664709F-8ECE-9714-6FF1-B99A04EADD69}"/>
                  </a:ext>
                </a:extLst>
              </p:cNvPr>
              <p:cNvSpPr txBox="1"/>
              <p:nvPr/>
            </p:nvSpPr>
            <p:spPr>
              <a:xfrm>
                <a:off x="7692886" y="3241170"/>
                <a:ext cx="55659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A</a:t>
                </a:r>
                <a:r>
                  <a:rPr lang="en-US" baseline="30000" dirty="0"/>
                  <a:t>0</a:t>
                </a:r>
                <a:endParaRPr lang="en-US" dirty="0"/>
              </a:p>
            </p:txBody>
          </p:sp>
          <p:sp>
            <p:nvSpPr>
              <p:cNvPr id="1031" name="TextBox 1030">
                <a:extLst>
                  <a:ext uri="{FF2B5EF4-FFF2-40B4-BE49-F238E27FC236}">
                    <a16:creationId xmlns:a16="http://schemas.microsoft.com/office/drawing/2014/main" id="{E5CC6657-4F9D-5124-2EFB-A53F735AF4DD}"/>
                  </a:ext>
                </a:extLst>
              </p:cNvPr>
              <p:cNvSpPr txBox="1"/>
              <p:nvPr/>
            </p:nvSpPr>
            <p:spPr>
              <a:xfrm>
                <a:off x="8729703" y="3234655"/>
                <a:ext cx="55659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A</a:t>
                </a:r>
                <a:r>
                  <a:rPr lang="en-US" baseline="30000" dirty="0"/>
                  <a:t>1</a:t>
                </a:r>
                <a:endParaRPr lang="en-US" dirty="0"/>
              </a:p>
            </p:txBody>
          </p:sp>
          <p:sp>
            <p:nvSpPr>
              <p:cNvPr id="1032" name="TextBox 1031">
                <a:extLst>
                  <a:ext uri="{FF2B5EF4-FFF2-40B4-BE49-F238E27FC236}">
                    <a16:creationId xmlns:a16="http://schemas.microsoft.com/office/drawing/2014/main" id="{246739F3-7BBB-025D-A87B-754229DA09D5}"/>
                  </a:ext>
                </a:extLst>
              </p:cNvPr>
              <p:cNvSpPr txBox="1"/>
              <p:nvPr/>
            </p:nvSpPr>
            <p:spPr>
              <a:xfrm>
                <a:off x="8301840" y="3234655"/>
                <a:ext cx="55659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+</a:t>
                </a:r>
              </a:p>
            </p:txBody>
          </p:sp>
          <p:cxnSp>
            <p:nvCxnSpPr>
              <p:cNvPr id="1034" name="Connector: Elbow 1033">
                <a:extLst>
                  <a:ext uri="{FF2B5EF4-FFF2-40B4-BE49-F238E27FC236}">
                    <a16:creationId xmlns:a16="http://schemas.microsoft.com/office/drawing/2014/main" id="{05489DE6-CA2D-1F8D-B380-0CDE63B5AFC0}"/>
                  </a:ext>
                </a:extLst>
              </p:cNvPr>
              <p:cNvCxnSpPr>
                <a:stCxn id="1025" idx="2"/>
              </p:cNvCxnSpPr>
              <p:nvPr/>
            </p:nvCxnSpPr>
            <p:spPr>
              <a:xfrm rot="5400000">
                <a:off x="6958570" y="3515912"/>
                <a:ext cx="1223342" cy="1725379"/>
              </a:xfrm>
              <a:prstGeom prst="bentConnector2">
                <a:avLst/>
              </a:prstGeom>
              <a:ln w="19050">
                <a:solidFill>
                  <a:srgbClr val="1E494C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8" name="Connector: Elbow 1037">
                <a:extLst>
                  <a:ext uri="{FF2B5EF4-FFF2-40B4-BE49-F238E27FC236}">
                    <a16:creationId xmlns:a16="http://schemas.microsoft.com/office/drawing/2014/main" id="{89BC5805-D4B5-7DF8-613E-6C8199F0D564}"/>
                  </a:ext>
                </a:extLst>
              </p:cNvPr>
              <p:cNvCxnSpPr>
                <a:cxnSpLocks/>
                <a:stCxn id="13" idx="3"/>
                <a:endCxn id="71" idx="0"/>
              </p:cNvCxnSpPr>
              <p:nvPr/>
            </p:nvCxnSpPr>
            <p:spPr>
              <a:xfrm>
                <a:off x="6707551" y="2546330"/>
                <a:ext cx="2195734" cy="560202"/>
              </a:xfrm>
              <a:prstGeom prst="bentConnector2">
                <a:avLst/>
              </a:prstGeom>
              <a:ln w="19050">
                <a:solidFill>
                  <a:srgbClr val="1E494C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0" name="Connector: Elbow 1039">
                <a:extLst>
                  <a:ext uri="{FF2B5EF4-FFF2-40B4-BE49-F238E27FC236}">
                    <a16:creationId xmlns:a16="http://schemas.microsoft.com/office/drawing/2014/main" id="{ACE9846D-7022-53D3-6560-83C114529494}"/>
                  </a:ext>
                </a:extLst>
              </p:cNvPr>
              <p:cNvCxnSpPr>
                <a:cxnSpLocks/>
                <a:stCxn id="5" idx="3"/>
              </p:cNvCxnSpPr>
              <p:nvPr/>
            </p:nvCxnSpPr>
            <p:spPr>
              <a:xfrm flipV="1">
                <a:off x="3602513" y="1810069"/>
                <a:ext cx="323638" cy="733519"/>
              </a:xfrm>
              <a:prstGeom prst="bentConnector2">
                <a:avLst/>
              </a:prstGeom>
              <a:ln w="19050">
                <a:solidFill>
                  <a:srgbClr val="1E494C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4" name="Connector: Elbow 1043">
                <a:extLst>
                  <a:ext uri="{FF2B5EF4-FFF2-40B4-BE49-F238E27FC236}">
                    <a16:creationId xmlns:a16="http://schemas.microsoft.com/office/drawing/2014/main" id="{7BE00688-E8BE-543D-6D11-6A190523876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09391" y="1810069"/>
                <a:ext cx="4061790" cy="1278259"/>
              </a:xfrm>
              <a:prstGeom prst="bentConnector3">
                <a:avLst>
                  <a:gd name="adj1" fmla="val 100066"/>
                </a:avLst>
              </a:prstGeom>
              <a:ln w="19050">
                <a:solidFill>
                  <a:srgbClr val="1E494C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60" name="TextBox 1059">
                <a:extLst>
                  <a:ext uri="{FF2B5EF4-FFF2-40B4-BE49-F238E27FC236}">
                    <a16:creationId xmlns:a16="http://schemas.microsoft.com/office/drawing/2014/main" id="{08AD91C1-8CA1-DEC6-F321-08F3C488C44D}"/>
                  </a:ext>
                </a:extLst>
              </p:cNvPr>
              <p:cNvSpPr txBox="1"/>
              <p:nvPr/>
            </p:nvSpPr>
            <p:spPr>
              <a:xfrm>
                <a:off x="6571338" y="2931545"/>
                <a:ext cx="147968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TD</a:t>
                </a:r>
                <a:r>
                  <a:rPr lang="en-US" baseline="30000" dirty="0"/>
                  <a:t>1</a:t>
                </a:r>
                <a:endParaRPr lang="en-US" dirty="0"/>
              </a:p>
            </p:txBody>
          </p:sp>
          <p:sp>
            <p:nvSpPr>
              <p:cNvPr id="1061" name="TextBox 1060">
                <a:extLst>
                  <a:ext uri="{FF2B5EF4-FFF2-40B4-BE49-F238E27FC236}">
                    <a16:creationId xmlns:a16="http://schemas.microsoft.com/office/drawing/2014/main" id="{1686FAE5-DCF5-54EC-9433-5F859C0D7E7D}"/>
                  </a:ext>
                </a:extLst>
              </p:cNvPr>
              <p:cNvSpPr txBox="1"/>
              <p:nvPr/>
            </p:nvSpPr>
            <p:spPr>
              <a:xfrm>
                <a:off x="3502485" y="2891024"/>
                <a:ext cx="147968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TD</a:t>
                </a:r>
                <a:r>
                  <a:rPr lang="en-US" baseline="30000" dirty="0"/>
                  <a:t>0</a:t>
                </a:r>
                <a:endParaRPr lang="en-US" dirty="0"/>
              </a:p>
            </p:txBody>
          </p:sp>
          <p:sp>
            <p:nvSpPr>
              <p:cNvPr id="1063" name="TextBox 1062">
                <a:extLst>
                  <a:ext uri="{FF2B5EF4-FFF2-40B4-BE49-F238E27FC236}">
                    <a16:creationId xmlns:a16="http://schemas.microsoft.com/office/drawing/2014/main" id="{F2803276-239A-6031-A647-A30E7734D80D}"/>
                  </a:ext>
                </a:extLst>
              </p:cNvPr>
              <p:cNvSpPr txBox="1"/>
              <p:nvPr/>
            </p:nvSpPr>
            <p:spPr>
              <a:xfrm>
                <a:off x="7023918" y="4630620"/>
                <a:ext cx="110655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Action</a:t>
                </a:r>
              </a:p>
            </p:txBody>
          </p:sp>
          <p:sp>
            <p:nvSpPr>
              <p:cNvPr id="1064" name="TextBox 1063">
                <a:extLst>
                  <a:ext uri="{FF2B5EF4-FFF2-40B4-BE49-F238E27FC236}">
                    <a16:creationId xmlns:a16="http://schemas.microsoft.com/office/drawing/2014/main" id="{F1BB1B8F-0BD0-BB3B-8323-BDCE696F683D}"/>
                  </a:ext>
                </a:extLst>
              </p:cNvPr>
              <p:cNvSpPr txBox="1"/>
              <p:nvPr/>
            </p:nvSpPr>
            <p:spPr>
              <a:xfrm>
                <a:off x="7477372" y="3444462"/>
                <a:ext cx="250466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Compound action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272450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able&#10;&#10;Description automatically generated">
            <a:extLst>
              <a:ext uri="{FF2B5EF4-FFF2-40B4-BE49-F238E27FC236}">
                <a16:creationId xmlns:a16="http://schemas.microsoft.com/office/drawing/2014/main" id="{816ED04B-3BB7-FE7F-5398-9D9C7652F30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90" r="11574"/>
          <a:stretch/>
        </p:blipFill>
        <p:spPr>
          <a:xfrm>
            <a:off x="20" y="10"/>
            <a:ext cx="12191980" cy="3710603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0A8181B-7BF9-DCD8-C2CE-C46BF45C50BC}"/>
              </a:ext>
            </a:extLst>
          </p:cNvPr>
          <p:cNvSpPr txBox="1"/>
          <p:nvPr/>
        </p:nvSpPr>
        <p:spPr>
          <a:xfrm>
            <a:off x="3104173" y="2155963"/>
            <a:ext cx="7485413" cy="24526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TD-Error on 0.04 network (trained on 8G)</a:t>
            </a:r>
          </a:p>
        </p:txBody>
      </p:sp>
      <p:pic>
        <p:nvPicPr>
          <p:cNvPr id="3" name="Picture 2" descr="A picture containing text, antenna, screenshot&#10;&#10;Description automatically generated">
            <a:extLst>
              <a:ext uri="{FF2B5EF4-FFF2-40B4-BE49-F238E27FC236}">
                <a16:creationId xmlns:a16="http://schemas.microsoft.com/office/drawing/2014/main" id="{5CC9FD22-6FF6-DA8B-7B7C-ABE5A52675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51420"/>
            <a:ext cx="12192000" cy="2416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3080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8316066-9C6D-8662-11CE-4F624FD45E09}"/>
              </a:ext>
            </a:extLst>
          </p:cNvPr>
          <p:cNvSpPr txBox="1"/>
          <p:nvPr/>
        </p:nvSpPr>
        <p:spPr>
          <a:xfrm>
            <a:off x="9525000" y="683468"/>
            <a:ext cx="234353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Averaged over 10 seeds and 10 episodes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pic>
        <p:nvPicPr>
          <p:cNvPr id="4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8C22FC2E-9604-F628-1C0D-B04013F65F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3468"/>
            <a:ext cx="9525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6569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5E95238C-8230-6718-EF8C-DB290AC7D5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02805"/>
            <a:ext cx="9525000" cy="5715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7A705A4-A316-B939-13C6-CD19F7BD92DB}"/>
              </a:ext>
            </a:extLst>
          </p:cNvPr>
          <p:cNvSpPr txBox="1"/>
          <p:nvPr/>
        </p:nvSpPr>
        <p:spPr>
          <a:xfrm>
            <a:off x="9525000" y="683468"/>
            <a:ext cx="234353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Averaged over 10 seeds and 10 episodes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Faster network trained normally over slower network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1169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E0DD0A-7A7C-FEA6-DFED-6AF345D36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check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41EBC6-A511-CCB5-51D8-34C42AD987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Check few shot learning with reflexes</a:t>
            </a:r>
          </a:p>
          <a:p>
            <a:r>
              <a:rPr lang="en-US" dirty="0"/>
              <a:t>Transfer reflexes</a:t>
            </a:r>
          </a:p>
          <a:p>
            <a:r>
              <a:rPr lang="en-US" dirty="0"/>
              <a:t>Reflexes prevent negative rewards.</a:t>
            </a:r>
          </a:p>
          <a:p>
            <a:r>
              <a:rPr lang="en-US" dirty="0"/>
              <a:t>Add parent action and child action in state representation.</a:t>
            </a:r>
          </a:p>
          <a:p>
            <a:r>
              <a:rPr lang="en-US" dirty="0"/>
              <a:t>Slowly add reflexes on a trained network (while training it again).</a:t>
            </a:r>
          </a:p>
          <a:p>
            <a:r>
              <a:rPr lang="en-US" dirty="0"/>
              <a:t>Make parent network’s actions come in faster at dying states or states that have a drastic change in reward.</a:t>
            </a:r>
          </a:p>
          <a:p>
            <a:pPr marL="0" indent="0">
              <a:buNone/>
            </a:pPr>
            <a:r>
              <a:rPr lang="en-US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32056309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8337A4-00B0-82CB-040B-A050A79F3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 on edge cases</a:t>
            </a:r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DD1ED5E8-98D7-B395-F883-CDC7E1D153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0104" y="3999955"/>
            <a:ext cx="10031896" cy="285804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88F6309-E04A-3E13-1A48-AF511B3708D5}"/>
              </a:ext>
            </a:extLst>
          </p:cNvPr>
          <p:cNvSpPr txBox="1"/>
          <p:nvPr/>
        </p:nvSpPr>
        <p:spPr>
          <a:xfrm>
            <a:off x="914400" y="1583635"/>
            <a:ext cx="512859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Train a neural network on states that result on failure on the Teacher network.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Pick the same action but faster.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Neural network: 6 hidden neurons</a:t>
            </a:r>
          </a:p>
        </p:txBody>
      </p:sp>
    </p:spTree>
    <p:extLst>
      <p:ext uri="{BB962C8B-B14F-4D97-AF65-F5344CB8AC3E}">
        <p14:creationId xmlns:p14="http://schemas.microsoft.com/office/powerpoint/2010/main" val="26646306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D03059-AC7C-5EE1-3AFC-9EBEE505A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summer works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86A405-50F7-A5E9-1488-D45B1107D7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DITTO</a:t>
            </a:r>
          </a:p>
          <a:p>
            <a:r>
              <a:rPr lang="en-US" dirty="0"/>
              <a:t>Submit to AAAI</a:t>
            </a:r>
          </a:p>
          <a:p>
            <a:r>
              <a:rPr lang="en-US" dirty="0"/>
              <a:t>Work on thesis proposal (due next </a:t>
            </a:r>
            <a:r>
              <a:rPr lang="en-US" dirty="0" err="1"/>
              <a:t>sem</a:t>
            </a:r>
            <a:r>
              <a:rPr lang="en-US" dirty="0"/>
              <a:t>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24862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9F04B-2F3D-0E80-5122-0159896346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Biologically inspired architecture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CBDCC4-1B55-BB73-B823-B5E15145D8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010573"/>
            <a:ext cx="4541307" cy="2036484"/>
          </a:xfrm>
          <a:prstGeom prst="rect">
            <a:avLst/>
          </a:prstGeom>
        </p:spPr>
      </p:pic>
      <p:pic>
        <p:nvPicPr>
          <p:cNvPr id="5" name="original" descr="original">
            <a:hlinkClick r:id="" action="ppaction://media"/>
            <a:extLst>
              <a:ext uri="{FF2B5EF4-FFF2-40B4-BE49-F238E27FC236}">
                <a16:creationId xmlns:a16="http://schemas.microsoft.com/office/drawing/2014/main" id="{13CA4D04-6933-99CC-7A26-90804BD0BF9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216348" y="2066390"/>
            <a:ext cx="1062484" cy="106248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850BE9D-8D5A-ACD0-DBF3-75FCDF80D5E9}"/>
              </a:ext>
            </a:extLst>
          </p:cNvPr>
          <p:cNvSpPr/>
          <p:nvPr/>
        </p:nvSpPr>
        <p:spPr>
          <a:xfrm>
            <a:off x="10144539" y="2355780"/>
            <a:ext cx="1517374" cy="48370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Slow controller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D0DD1DA-71E5-344B-A79A-9CE2D602E5F8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9278832" y="2597632"/>
            <a:ext cx="8657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3202A5F4-0163-1505-423E-8204AF5DA9CF}"/>
              </a:ext>
            </a:extLst>
          </p:cNvPr>
          <p:cNvSpPr/>
          <p:nvPr/>
        </p:nvSpPr>
        <p:spPr>
          <a:xfrm>
            <a:off x="7988903" y="4035818"/>
            <a:ext cx="1517374" cy="48370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Action</a:t>
            </a:r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E07FDC1B-50FB-5C50-76F5-2520186A697E}"/>
              </a:ext>
            </a:extLst>
          </p:cNvPr>
          <p:cNvCxnSpPr>
            <a:stCxn id="6" idx="2"/>
            <a:endCxn id="9" idx="3"/>
          </p:cNvCxnSpPr>
          <p:nvPr/>
        </p:nvCxnSpPr>
        <p:spPr>
          <a:xfrm rot="5400000">
            <a:off x="9485659" y="2860103"/>
            <a:ext cx="1438186" cy="139694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EB3A9F11-AEB2-9540-B24E-D078A5EBCF25}"/>
              </a:ext>
            </a:extLst>
          </p:cNvPr>
          <p:cNvSpPr/>
          <p:nvPr/>
        </p:nvSpPr>
        <p:spPr>
          <a:xfrm>
            <a:off x="5925518" y="3187148"/>
            <a:ext cx="1517374" cy="48370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Fast Controller</a:t>
            </a: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00E8F543-51E7-A38A-489B-4F185DF42BEB}"/>
              </a:ext>
            </a:extLst>
          </p:cNvPr>
          <p:cNvCxnSpPr>
            <a:cxnSpLocks/>
          </p:cNvCxnSpPr>
          <p:nvPr/>
        </p:nvCxnSpPr>
        <p:spPr>
          <a:xfrm>
            <a:off x="6020980" y="3670852"/>
            <a:ext cx="1967923" cy="742122"/>
          </a:xfrm>
          <a:prstGeom prst="bentConnector3">
            <a:avLst>
              <a:gd name="adj1" fmla="val -169"/>
            </a:avLst>
          </a:prstGeom>
          <a:ln>
            <a:prstDash val="dash"/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61BB3415-1DE7-EF8C-4AC4-649DB5B42BE9}"/>
              </a:ext>
            </a:extLst>
          </p:cNvPr>
          <p:cNvCxnSpPr>
            <a:cxnSpLocks/>
            <a:stCxn id="5" idx="1"/>
            <a:endCxn id="12" idx="0"/>
          </p:cNvCxnSpPr>
          <p:nvPr/>
        </p:nvCxnSpPr>
        <p:spPr>
          <a:xfrm rot="10800000" flipV="1">
            <a:off x="6684206" y="2597632"/>
            <a:ext cx="1532143" cy="58951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07652B0-2E5B-E029-D5C7-E1D709DE6A94}"/>
              </a:ext>
            </a:extLst>
          </p:cNvPr>
          <p:cNvCxnSpPr>
            <a:stCxn id="9" idx="0"/>
            <a:endCxn id="5" idx="2"/>
          </p:cNvCxnSpPr>
          <p:nvPr/>
        </p:nvCxnSpPr>
        <p:spPr>
          <a:xfrm flipV="1">
            <a:off x="8747590" y="3128874"/>
            <a:ext cx="0" cy="90694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Arc 27">
            <a:extLst>
              <a:ext uri="{FF2B5EF4-FFF2-40B4-BE49-F238E27FC236}">
                <a16:creationId xmlns:a16="http://schemas.microsoft.com/office/drawing/2014/main" id="{FD042876-16B8-F980-6035-ABE91806E5D4}"/>
              </a:ext>
            </a:extLst>
          </p:cNvPr>
          <p:cNvSpPr/>
          <p:nvPr/>
        </p:nvSpPr>
        <p:spPr>
          <a:xfrm rot="8099649">
            <a:off x="7331256" y="2356517"/>
            <a:ext cx="1351266" cy="1602991"/>
          </a:xfrm>
          <a:prstGeom prst="arc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Arc 28">
            <a:extLst>
              <a:ext uri="{FF2B5EF4-FFF2-40B4-BE49-F238E27FC236}">
                <a16:creationId xmlns:a16="http://schemas.microsoft.com/office/drawing/2014/main" id="{85C8D525-1ACD-E7E8-6AE3-32F2872006B6}"/>
              </a:ext>
            </a:extLst>
          </p:cNvPr>
          <p:cNvSpPr/>
          <p:nvPr/>
        </p:nvSpPr>
        <p:spPr>
          <a:xfrm rot="1743948">
            <a:off x="8877231" y="2824925"/>
            <a:ext cx="1351266" cy="1602991"/>
          </a:xfrm>
          <a:prstGeom prst="arc">
            <a:avLst/>
          </a:prstGeom>
          <a:ln>
            <a:headEnd type="none"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AF6CBED-8339-0BA0-1660-20668994F52F}"/>
              </a:ext>
            </a:extLst>
          </p:cNvPr>
          <p:cNvSpPr txBox="1"/>
          <p:nvPr/>
        </p:nvSpPr>
        <p:spPr>
          <a:xfrm>
            <a:off x="7772090" y="3500303"/>
            <a:ext cx="629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Fast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7382109-CBDE-13CF-09B4-357C69989869}"/>
              </a:ext>
            </a:extLst>
          </p:cNvPr>
          <p:cNvSpPr txBox="1"/>
          <p:nvPr/>
        </p:nvSpPr>
        <p:spPr>
          <a:xfrm>
            <a:off x="9546345" y="3244334"/>
            <a:ext cx="629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Slow</a:t>
            </a:r>
          </a:p>
        </p:txBody>
      </p: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C8B538FD-641D-71FF-CBA8-7D49AD04CF59}"/>
              </a:ext>
            </a:extLst>
          </p:cNvPr>
          <p:cNvCxnSpPr>
            <a:cxnSpLocks/>
          </p:cNvCxnSpPr>
          <p:nvPr/>
        </p:nvCxnSpPr>
        <p:spPr>
          <a:xfrm>
            <a:off x="6502172" y="3661444"/>
            <a:ext cx="1486731" cy="45106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AC0A52B7-1800-ABE4-8A0E-473E1059E102}"/>
              </a:ext>
            </a:extLst>
          </p:cNvPr>
          <p:cNvSpPr txBox="1"/>
          <p:nvPr/>
        </p:nvSpPr>
        <p:spPr>
          <a:xfrm>
            <a:off x="6148585" y="4215327"/>
            <a:ext cx="11727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PLANNED SLOW ACTION</a:t>
            </a:r>
          </a:p>
        </p:txBody>
      </p:sp>
    </p:spTree>
    <p:extLst>
      <p:ext uri="{BB962C8B-B14F-4D97-AF65-F5344CB8AC3E}">
        <p14:creationId xmlns:p14="http://schemas.microsoft.com/office/powerpoint/2010/main" val="4040168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08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24DDDF1-4585-791F-23C6-4BE25B7EED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1840584"/>
            <a:ext cx="5294716" cy="3176829"/>
          </a:xfrm>
          <a:prstGeom prst="rect">
            <a:avLst/>
          </a:prstGeom>
        </p:spPr>
      </p:pic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Chart, bar chart&#10;&#10;Description automatically generated">
            <a:extLst>
              <a:ext uri="{FF2B5EF4-FFF2-40B4-BE49-F238E27FC236}">
                <a16:creationId xmlns:a16="http://schemas.microsoft.com/office/drawing/2014/main" id="{B8C8A25A-60F5-06D8-74AC-27DE0DB066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3817" y="1840586"/>
            <a:ext cx="5294715" cy="317682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F49D83D-5858-2143-F311-6F8C2C7B6AF1}"/>
              </a:ext>
            </a:extLst>
          </p:cNvPr>
          <p:cNvSpPr txBox="1"/>
          <p:nvPr/>
        </p:nvSpPr>
        <p:spPr>
          <a:xfrm>
            <a:off x="1200552" y="1805261"/>
            <a:ext cx="4180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Reflex added after training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DBEE4A-F915-1601-5723-97DB94475CE3}"/>
              </a:ext>
            </a:extLst>
          </p:cNvPr>
          <p:cNvSpPr txBox="1"/>
          <p:nvPr/>
        </p:nvSpPr>
        <p:spPr>
          <a:xfrm>
            <a:off x="6810902" y="1840584"/>
            <a:ext cx="4180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Reflex added before training</a:t>
            </a:r>
          </a:p>
        </p:txBody>
      </p:sp>
    </p:spTree>
    <p:extLst>
      <p:ext uri="{BB962C8B-B14F-4D97-AF65-F5344CB8AC3E}">
        <p14:creationId xmlns:p14="http://schemas.microsoft.com/office/powerpoint/2010/main" val="9029446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Chart, bar chart&#10;&#10;Description automatically generated">
            <a:extLst>
              <a:ext uri="{FF2B5EF4-FFF2-40B4-BE49-F238E27FC236}">
                <a16:creationId xmlns:a16="http://schemas.microsoft.com/office/drawing/2014/main" id="{6831400E-34DD-FEAD-C993-BE99D48E89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388" y="993913"/>
            <a:ext cx="8097285" cy="4858371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9097835-2B3E-6486-E129-4671C8789C61}"/>
              </a:ext>
            </a:extLst>
          </p:cNvPr>
          <p:cNvSpPr txBox="1"/>
          <p:nvPr/>
        </p:nvSpPr>
        <p:spPr>
          <a:xfrm>
            <a:off x="9525000" y="683468"/>
            <a:ext cx="234353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Averaged over 10 seeds and 10 episodes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5g </a:t>
            </a:r>
            <a:r>
              <a:rPr lang="en-US" dirty="0" err="1"/>
              <a:t>pertubation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94179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40A0EC6-645B-787C-1B89-2D6788BACEB1}"/>
              </a:ext>
            </a:extLst>
          </p:cNvPr>
          <p:cNvSpPr txBox="1"/>
          <p:nvPr/>
        </p:nvSpPr>
        <p:spPr>
          <a:xfrm>
            <a:off x="258417" y="265043"/>
            <a:ext cx="556591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Perturbation: 5g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Reflex types: distillation, hand crafted, distillation (low error)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Seeds: 10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Each dot is avg. over 10 episodes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3" name="Content Placeholder 12" descr="Chart, scatter chart&#10;&#10;Description automatically generated">
            <a:extLst>
              <a:ext uri="{FF2B5EF4-FFF2-40B4-BE49-F238E27FC236}">
                <a16:creationId xmlns:a16="http://schemas.microsoft.com/office/drawing/2014/main" id="{4D760E24-6A7C-8CF9-7FEA-E801125C7F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21488"/>
            <a:ext cx="10515600" cy="3959612"/>
          </a:xfrm>
        </p:spPr>
      </p:pic>
    </p:spTree>
    <p:extLst>
      <p:ext uri="{BB962C8B-B14F-4D97-AF65-F5344CB8AC3E}">
        <p14:creationId xmlns:p14="http://schemas.microsoft.com/office/powerpoint/2010/main" val="26330737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40A0EC6-645B-787C-1B89-2D6788BACEB1}"/>
              </a:ext>
            </a:extLst>
          </p:cNvPr>
          <p:cNvSpPr txBox="1"/>
          <p:nvPr/>
        </p:nvSpPr>
        <p:spPr>
          <a:xfrm>
            <a:off x="258417" y="265043"/>
            <a:ext cx="556591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Reward = 0.12 * metric + 154.53</a:t>
            </a:r>
          </a:p>
          <a:p>
            <a:endParaRPr lang="en-US" dirty="0"/>
          </a:p>
          <a:p>
            <a:r>
              <a:rPr lang="en-US" dirty="0"/>
              <a:t>Not very strong correlation. Might be better if seeds are also averaged.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3" name="Content Placeholder 12" descr="Chart, scatter chart&#10;&#10;Description automatically generated">
            <a:extLst>
              <a:ext uri="{FF2B5EF4-FFF2-40B4-BE49-F238E27FC236}">
                <a16:creationId xmlns:a16="http://schemas.microsoft.com/office/drawing/2014/main" id="{4D760E24-6A7C-8CF9-7FEA-E801125C7F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21488"/>
            <a:ext cx="10515600" cy="3959612"/>
          </a:xfrm>
        </p:spPr>
      </p:pic>
    </p:spTree>
    <p:extLst>
      <p:ext uri="{BB962C8B-B14F-4D97-AF65-F5344CB8AC3E}">
        <p14:creationId xmlns:p14="http://schemas.microsoft.com/office/powerpoint/2010/main" val="16242674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C629E13C-4DD2-FBE6-C3E4-289C236679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21488"/>
            <a:ext cx="10515600" cy="395961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B1383D2-784B-1FCC-5D0D-71B679417FC9}"/>
              </a:ext>
            </a:extLst>
          </p:cNvPr>
          <p:cNvSpPr txBox="1"/>
          <p:nvPr/>
        </p:nvSpPr>
        <p:spPr>
          <a:xfrm>
            <a:off x="277647" y="138236"/>
            <a:ext cx="650019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Manually searching for reflex using the metric</a:t>
            </a:r>
          </a:p>
          <a:p>
            <a:endParaRPr lang="en-US" dirty="0"/>
          </a:p>
          <a:p>
            <a:r>
              <a:rPr lang="en-US" dirty="0"/>
              <a:t>Not promising. The performance does not vary a lot. </a:t>
            </a:r>
          </a:p>
          <a:p>
            <a:endParaRPr lang="en-US" dirty="0"/>
          </a:p>
          <a:p>
            <a:r>
              <a:rPr lang="en-US" dirty="0"/>
              <a:t>Should try for 80ms response times. </a:t>
            </a:r>
          </a:p>
        </p:txBody>
      </p:sp>
    </p:spTree>
    <p:extLst>
      <p:ext uri="{BB962C8B-B14F-4D97-AF65-F5344CB8AC3E}">
        <p14:creationId xmlns:p14="http://schemas.microsoft.com/office/powerpoint/2010/main" val="16416123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E274C-B31B-5C9A-EEF8-05C02EC3AC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Reflex search using Cross-entropy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94C45BB-E66D-33ED-6D99-816CB60F9E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37434"/>
          <a:stretch/>
        </p:blipFill>
        <p:spPr>
          <a:xfrm>
            <a:off x="191506" y="2223433"/>
            <a:ext cx="6150051" cy="3752850"/>
          </a:xfr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CC303BB6-540D-DEEF-450D-50797D990BE4}"/>
              </a:ext>
            </a:extLst>
          </p:cNvPr>
          <p:cNvSpPr/>
          <p:nvPr/>
        </p:nvSpPr>
        <p:spPr>
          <a:xfrm>
            <a:off x="9943027" y="3154926"/>
            <a:ext cx="278296" cy="2584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371FA92-1B74-B66F-BD17-DAEE1BE91F41}"/>
              </a:ext>
            </a:extLst>
          </p:cNvPr>
          <p:cNvSpPr/>
          <p:nvPr/>
        </p:nvSpPr>
        <p:spPr>
          <a:xfrm>
            <a:off x="10639286" y="2896508"/>
            <a:ext cx="278296" cy="2584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2C7E48F-11F3-8DE4-54F7-406423571EDF}"/>
              </a:ext>
            </a:extLst>
          </p:cNvPr>
          <p:cNvSpPr/>
          <p:nvPr/>
        </p:nvSpPr>
        <p:spPr>
          <a:xfrm>
            <a:off x="10639286" y="3394310"/>
            <a:ext cx="278296" cy="2584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D99F56D-C7B7-FEE4-39D1-CF3512DF07D8}"/>
              </a:ext>
            </a:extLst>
          </p:cNvPr>
          <p:cNvSpPr/>
          <p:nvPr/>
        </p:nvSpPr>
        <p:spPr>
          <a:xfrm>
            <a:off x="11383357" y="3154926"/>
            <a:ext cx="278296" cy="2584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01320B6-AD9C-C07F-C298-0935C24AF79C}"/>
              </a:ext>
            </a:extLst>
          </p:cNvPr>
          <p:cNvCxnSpPr>
            <a:cxnSpLocks/>
            <a:stCxn id="7" idx="6"/>
            <a:endCxn id="9" idx="2"/>
          </p:cNvCxnSpPr>
          <p:nvPr/>
        </p:nvCxnSpPr>
        <p:spPr>
          <a:xfrm flipV="1">
            <a:off x="10221323" y="3025717"/>
            <a:ext cx="417963" cy="2584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900BD7B-9245-43FD-46E4-A66C4F3B37C9}"/>
              </a:ext>
            </a:extLst>
          </p:cNvPr>
          <p:cNvCxnSpPr>
            <a:cxnSpLocks/>
            <a:stCxn id="7" idx="6"/>
            <a:endCxn id="11" idx="2"/>
          </p:cNvCxnSpPr>
          <p:nvPr/>
        </p:nvCxnSpPr>
        <p:spPr>
          <a:xfrm>
            <a:off x="10221323" y="3284135"/>
            <a:ext cx="417963" cy="2393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DDEC655-E108-F973-A2A3-9D1C33E4BED1}"/>
              </a:ext>
            </a:extLst>
          </p:cNvPr>
          <p:cNvCxnSpPr>
            <a:cxnSpLocks/>
            <a:stCxn id="9" idx="6"/>
            <a:endCxn id="13" idx="2"/>
          </p:cNvCxnSpPr>
          <p:nvPr/>
        </p:nvCxnSpPr>
        <p:spPr>
          <a:xfrm>
            <a:off x="10917582" y="3025717"/>
            <a:ext cx="465775" cy="258418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3870A44-F739-C8C9-4895-65C9AB8532D6}"/>
              </a:ext>
            </a:extLst>
          </p:cNvPr>
          <p:cNvCxnSpPr>
            <a:cxnSpLocks/>
            <a:stCxn id="11" idx="6"/>
            <a:endCxn id="13" idx="2"/>
          </p:cNvCxnSpPr>
          <p:nvPr/>
        </p:nvCxnSpPr>
        <p:spPr>
          <a:xfrm flipV="1">
            <a:off x="10917582" y="3284135"/>
            <a:ext cx="465775" cy="239384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C72FCE36-A0C9-E09F-8C55-DAAEFC84D2E0}"/>
              </a:ext>
            </a:extLst>
          </p:cNvPr>
          <p:cNvSpPr txBox="1"/>
          <p:nvPr/>
        </p:nvSpPr>
        <p:spPr>
          <a:xfrm>
            <a:off x="10221323" y="2287423"/>
            <a:ext cx="417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Θ</a:t>
            </a:r>
            <a:r>
              <a:rPr lang="en-US" baseline="-25000" dirty="0"/>
              <a:t>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2D8C338-009F-CDE6-6674-9C74966D93F3}"/>
              </a:ext>
            </a:extLst>
          </p:cNvPr>
          <p:cNvSpPr txBox="1"/>
          <p:nvPr/>
        </p:nvSpPr>
        <p:spPr>
          <a:xfrm>
            <a:off x="10987415" y="2651522"/>
            <a:ext cx="451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Θ</a:t>
            </a:r>
            <a:r>
              <a:rPr lang="en-US" baseline="-25000" dirty="0"/>
              <a:t>2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862B31A-0D59-8807-D2C9-A7ACA606C8D0}"/>
              </a:ext>
            </a:extLst>
          </p:cNvPr>
          <p:cNvCxnSpPr>
            <a:cxnSpLocks/>
            <a:stCxn id="23" idx="2"/>
            <a:endCxn id="9" idx="0"/>
          </p:cNvCxnSpPr>
          <p:nvPr/>
        </p:nvCxnSpPr>
        <p:spPr>
          <a:xfrm>
            <a:off x="10430305" y="2656755"/>
            <a:ext cx="348129" cy="239753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77F4C2B-7BF8-7711-86A1-FB39371FA7E2}"/>
              </a:ext>
            </a:extLst>
          </p:cNvPr>
          <p:cNvCxnSpPr>
            <a:cxnSpLocks/>
            <a:stCxn id="23" idx="2"/>
            <a:endCxn id="11" idx="0"/>
          </p:cNvCxnSpPr>
          <p:nvPr/>
        </p:nvCxnSpPr>
        <p:spPr>
          <a:xfrm>
            <a:off x="10430305" y="2656755"/>
            <a:ext cx="348129" cy="737555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0D38FD11-3AF8-93FC-A8A7-375687D6537F}"/>
              </a:ext>
            </a:extLst>
          </p:cNvPr>
          <p:cNvSpPr/>
          <p:nvPr/>
        </p:nvSpPr>
        <p:spPr>
          <a:xfrm>
            <a:off x="10051383" y="3652728"/>
            <a:ext cx="61583" cy="5268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4941EB55-4543-AA32-5DC2-527058C78F41}"/>
              </a:ext>
            </a:extLst>
          </p:cNvPr>
          <p:cNvSpPr/>
          <p:nvPr/>
        </p:nvSpPr>
        <p:spPr>
          <a:xfrm>
            <a:off x="10048264" y="3793175"/>
            <a:ext cx="61583" cy="5268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DE3A2440-4B03-7C49-F9E5-C73E7EAF020F}"/>
              </a:ext>
            </a:extLst>
          </p:cNvPr>
          <p:cNvSpPr/>
          <p:nvPr/>
        </p:nvSpPr>
        <p:spPr>
          <a:xfrm>
            <a:off x="10044237" y="3918453"/>
            <a:ext cx="61583" cy="5268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095838DE-2B57-5E7F-DB4B-993282415D61}"/>
              </a:ext>
            </a:extLst>
          </p:cNvPr>
          <p:cNvSpPr/>
          <p:nvPr/>
        </p:nvSpPr>
        <p:spPr>
          <a:xfrm>
            <a:off x="10044236" y="4088782"/>
            <a:ext cx="61583" cy="5268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ED0233C5-BB9E-706F-DEA4-486EA93A9874}"/>
              </a:ext>
            </a:extLst>
          </p:cNvPr>
          <p:cNvSpPr/>
          <p:nvPr/>
        </p:nvSpPr>
        <p:spPr>
          <a:xfrm>
            <a:off x="10723998" y="3845858"/>
            <a:ext cx="61583" cy="5268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54E5B251-3652-D61C-35F4-E5158FB71126}"/>
              </a:ext>
            </a:extLst>
          </p:cNvPr>
          <p:cNvSpPr/>
          <p:nvPr/>
        </p:nvSpPr>
        <p:spPr>
          <a:xfrm>
            <a:off x="10720879" y="3986305"/>
            <a:ext cx="61583" cy="5268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A59C9481-40B7-574A-ADFA-3EB4F4CA10D1}"/>
              </a:ext>
            </a:extLst>
          </p:cNvPr>
          <p:cNvSpPr/>
          <p:nvPr/>
        </p:nvSpPr>
        <p:spPr>
          <a:xfrm>
            <a:off x="10716852" y="4111583"/>
            <a:ext cx="61583" cy="5268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6A7AA9BB-CC2C-8597-F724-12D18C36BE9D}"/>
              </a:ext>
            </a:extLst>
          </p:cNvPr>
          <p:cNvSpPr/>
          <p:nvPr/>
        </p:nvSpPr>
        <p:spPr>
          <a:xfrm>
            <a:off x="10716851" y="4281912"/>
            <a:ext cx="61583" cy="5268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5E095D9E-FE67-4729-5247-79B3ADCB001A}"/>
              </a:ext>
            </a:extLst>
          </p:cNvPr>
          <p:cNvSpPr/>
          <p:nvPr/>
        </p:nvSpPr>
        <p:spPr>
          <a:xfrm>
            <a:off x="11504970" y="3649187"/>
            <a:ext cx="61583" cy="5268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467E653E-E82D-CF63-7D29-3EB42F4111A5}"/>
              </a:ext>
            </a:extLst>
          </p:cNvPr>
          <p:cNvSpPr/>
          <p:nvPr/>
        </p:nvSpPr>
        <p:spPr>
          <a:xfrm>
            <a:off x="11501851" y="3789634"/>
            <a:ext cx="61583" cy="5268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E7CB1957-5F4D-16EA-DADA-FE4478097277}"/>
              </a:ext>
            </a:extLst>
          </p:cNvPr>
          <p:cNvSpPr/>
          <p:nvPr/>
        </p:nvSpPr>
        <p:spPr>
          <a:xfrm>
            <a:off x="11497824" y="3914912"/>
            <a:ext cx="61583" cy="5268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4F3C937D-DF87-496C-E556-554A0EAB5D01}"/>
              </a:ext>
            </a:extLst>
          </p:cNvPr>
          <p:cNvSpPr/>
          <p:nvPr/>
        </p:nvSpPr>
        <p:spPr>
          <a:xfrm>
            <a:off x="11497823" y="4085241"/>
            <a:ext cx="61583" cy="5268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1B9CEFB-C6D4-8A53-ED8B-597DC4D56312}"/>
              </a:ext>
            </a:extLst>
          </p:cNvPr>
          <p:cNvSpPr txBox="1"/>
          <p:nvPr/>
        </p:nvSpPr>
        <p:spPr>
          <a:xfrm>
            <a:off x="9738138" y="4493069"/>
            <a:ext cx="2358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Reflex parametrization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A8190BB-EA30-2E18-A3B2-CAF8B249A52C}"/>
              </a:ext>
            </a:extLst>
          </p:cNvPr>
          <p:cNvSpPr txBox="1"/>
          <p:nvPr/>
        </p:nvSpPr>
        <p:spPr>
          <a:xfrm>
            <a:off x="6639859" y="2157506"/>
            <a:ext cx="2680316" cy="43601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The reflex is parametrized as:</a:t>
            </a:r>
          </a:p>
          <a:p>
            <a:endParaRPr lang="en-US" sz="1600" dirty="0"/>
          </a:p>
          <a:p>
            <a:r>
              <a:rPr lang="en-US" sz="1600" dirty="0"/>
              <a:t>For each action dimension:</a:t>
            </a:r>
          </a:p>
          <a:p>
            <a:r>
              <a:rPr lang="el-GR" sz="1600" dirty="0"/>
              <a:t>Θ</a:t>
            </a:r>
            <a:r>
              <a:rPr lang="en-US" sz="1600" baseline="-25000" dirty="0"/>
              <a:t>1</a:t>
            </a:r>
            <a:r>
              <a:rPr lang="en-US" sz="1600" dirty="0"/>
              <a:t>: A threshold value for each input dimension</a:t>
            </a:r>
          </a:p>
          <a:p>
            <a:endParaRPr lang="en-US" sz="1600" baseline="-25000" dirty="0"/>
          </a:p>
          <a:p>
            <a:r>
              <a:rPr lang="el-GR" sz="1600" dirty="0"/>
              <a:t>Θ</a:t>
            </a:r>
            <a:r>
              <a:rPr lang="en-US" sz="1600" baseline="-25000" dirty="0"/>
              <a:t>2</a:t>
            </a:r>
            <a:r>
              <a:rPr lang="en-US" sz="1600" dirty="0"/>
              <a:t>: A scaling value that controls the intensity of the reflex action</a:t>
            </a:r>
          </a:p>
          <a:p>
            <a:endParaRPr lang="en-US" sz="1600" dirty="0"/>
          </a:p>
          <a:p>
            <a:r>
              <a:rPr lang="en-US" sz="1600" dirty="0"/>
              <a:t>Note that two neurons are required for a low and high threshold. However, the parameters can be reduced if the reflex is symmetric</a:t>
            </a:r>
          </a:p>
          <a:p>
            <a:endParaRPr lang="en-US" sz="1600" baseline="-25000" dirty="0"/>
          </a:p>
          <a:p>
            <a:endParaRPr lang="en-US" sz="1600" dirty="0"/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8693396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D43D19B0-44B8-51D2-A7A3-0D80807876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61059"/>
            <a:ext cx="12192000" cy="233588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87EBB3C-A410-F239-DB39-744C76AFACA8}"/>
              </a:ext>
            </a:extLst>
          </p:cNvPr>
          <p:cNvSpPr txBox="1"/>
          <p:nvPr/>
        </p:nvSpPr>
        <p:spPr>
          <a:xfrm>
            <a:off x="1709530" y="5287617"/>
            <a:ext cx="6486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Same robustness performance with 70% of the actions picked.</a:t>
            </a:r>
          </a:p>
        </p:txBody>
      </p:sp>
    </p:spTree>
    <p:extLst>
      <p:ext uri="{BB962C8B-B14F-4D97-AF65-F5344CB8AC3E}">
        <p14:creationId xmlns:p14="http://schemas.microsoft.com/office/powerpoint/2010/main" val="23893836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28D134-E79D-25FC-FCFD-C7DDEBCAA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and Inference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8D64D9-C196-B8D4-C86A-4F0C002CB0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80004"/>
            <a:ext cx="5580413" cy="2336677"/>
          </a:xfrm>
          <a:solidFill>
            <a:schemeClr val="bg1"/>
          </a:solidFill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200" dirty="0">
                <a:latin typeface="Cascadia Code Light" panose="020B0609020000020004" pitchFamily="49" charset="0"/>
                <a:cs typeface="Cascadia Code Light" panose="020B0609020000020004" pitchFamily="49" charset="0"/>
              </a:rPr>
              <a:t>Train slow network in the normal environment</a:t>
            </a:r>
          </a:p>
          <a:p>
            <a:pPr marL="0" indent="0">
              <a:buNone/>
            </a:pPr>
            <a:r>
              <a:rPr lang="en-US" sz="1200" dirty="0">
                <a:latin typeface="Cascadia Code Light" panose="020B0609020000020004" pitchFamily="49" charset="0"/>
                <a:cs typeface="Cascadia Code Light" panose="020B0609020000020004" pitchFamily="49" charset="0"/>
              </a:rPr>
              <a:t>Add a faster network layer and train it either in the normal environment or a modified environment with added perturbations.</a:t>
            </a:r>
          </a:p>
          <a:p>
            <a:pPr marL="0" indent="0">
              <a:buNone/>
            </a:pPr>
            <a:r>
              <a:rPr lang="en-US" sz="1200" dirty="0">
                <a:latin typeface="Cascadia Code Light" panose="020B0609020000020004" pitchFamily="49" charset="0"/>
                <a:cs typeface="Cascadia Code Light" panose="020B0609020000020004" pitchFamily="49" charset="0"/>
              </a:rPr>
              <a:t>For the faster network: The possible maximum action values = 2 x </a:t>
            </a:r>
            <a:r>
              <a:rPr lang="en-US" sz="1200" dirty="0" err="1">
                <a:latin typeface="Cascadia Code Light" panose="020B0609020000020004" pitchFamily="49" charset="0"/>
                <a:cs typeface="Cascadia Code Light" panose="020B0609020000020004" pitchFamily="49" charset="0"/>
              </a:rPr>
              <a:t>max_values</a:t>
            </a:r>
            <a:endParaRPr lang="en-US" sz="1200" dirty="0">
              <a:latin typeface="Cascadia Code Light" panose="020B0609020000020004" pitchFamily="49" charset="0"/>
              <a:cs typeface="Cascadia Code Light" panose="020B0609020000020004" pitchFamily="49" charset="0"/>
            </a:endParaRPr>
          </a:p>
          <a:p>
            <a:pPr marL="0" indent="0">
              <a:buNone/>
            </a:pPr>
            <a:r>
              <a:rPr lang="en-US" sz="1200" dirty="0">
                <a:latin typeface="Cascadia Code Light" panose="020B0609020000020004" pitchFamily="49" charset="0"/>
                <a:cs typeface="Cascadia Code Light" panose="020B0609020000020004" pitchFamily="49" charset="0"/>
              </a:rPr>
              <a:t>The action performed in the environment = min(slow action + fast action, </a:t>
            </a:r>
            <a:r>
              <a:rPr lang="en-US" sz="1200" dirty="0" err="1">
                <a:latin typeface="Cascadia Code Light" panose="020B0609020000020004" pitchFamily="49" charset="0"/>
                <a:cs typeface="Cascadia Code Light" panose="020B0609020000020004" pitchFamily="49" charset="0"/>
              </a:rPr>
              <a:t>max_value</a:t>
            </a:r>
            <a:r>
              <a:rPr lang="en-US" sz="1200" dirty="0">
                <a:latin typeface="Cascadia Code Light" panose="020B0609020000020004" pitchFamily="49" charset="0"/>
                <a:cs typeface="Cascadia Code Light" panose="020B06090200000200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1200" dirty="0">
                <a:latin typeface="Cascadia Code Light" panose="020B0609020000020004" pitchFamily="49" charset="0"/>
                <a:cs typeface="Cascadia Code Light" panose="020B0609020000020004" pitchFamily="49" charset="0"/>
              </a:rPr>
              <a:t>After training: Gate the faster network so that it only activates above a certain threshold. </a:t>
            </a:r>
          </a:p>
          <a:p>
            <a:endParaRPr lang="en-US" sz="2000" dirty="0">
              <a:latin typeface="Cascadia Code Light" panose="020B0609020000020004" pitchFamily="49" charset="0"/>
              <a:cs typeface="Cascadia Code Light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56627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BDF74E-3DD5-232F-A817-4A6B17794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C49D6B8-0B24-AFB0-EC52-73CDA66EBE9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81561759"/>
              </p:ext>
            </p:extLst>
          </p:nvPr>
        </p:nvGraphicFramePr>
        <p:xfrm>
          <a:off x="838200" y="1825625"/>
          <a:ext cx="10515599" cy="2758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199">
                  <a:extLst>
                    <a:ext uri="{9D8B030D-6E8A-4147-A177-3AD203B41FA5}">
                      <a16:colId xmlns:a16="http://schemas.microsoft.com/office/drawing/2014/main" val="4071944301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661378862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763783442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27168059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595118085"/>
                    </a:ext>
                  </a:extLst>
                </a:gridCol>
              </a:tblGrid>
              <a:tr h="320040">
                <a:tc rowSpan="2">
                  <a:txBody>
                    <a:bodyPr/>
                    <a:lstStyle/>
                    <a:p>
                      <a:r>
                        <a:rPr lang="en-US" dirty="0"/>
                        <a:t>Environment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dirty="0"/>
                        <a:t>TLA (Temporally layered architecture, ours)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dirty="0"/>
                        <a:t>TD3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2740050"/>
                  </a:ext>
                </a:extLst>
              </a:tr>
              <a:tr h="32004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Performance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Actions picked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Performance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Actions picked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10060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InvertedPendulum-v2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9699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InvertedPendulum-v2 + perturbations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3,692 (70%)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101.9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5095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91265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Hopper-v2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67325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Hopper-v2 + perturbations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636.2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303.25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11876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940391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3790FA2C-2502-6EA5-7692-61BAF2998B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94659"/>
            <a:ext cx="12192000" cy="2335881"/>
          </a:xfrm>
          <a:prstGeom prst="rect">
            <a:avLst/>
          </a:prstGeom>
        </p:spPr>
      </p:pic>
      <p:pic>
        <p:nvPicPr>
          <p:cNvPr id="11" name="Picture 10" descr="Chart&#10;&#10;Description automatically generated">
            <a:extLst>
              <a:ext uri="{FF2B5EF4-FFF2-40B4-BE49-F238E27FC236}">
                <a16:creationId xmlns:a16="http://schemas.microsoft.com/office/drawing/2014/main" id="{47997A36-07AD-5C8D-3747-2387EFA821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3827"/>
            <a:ext cx="12192000" cy="2335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9595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CB31C-BCA4-05F7-536E-7744EEA17D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Previous attempt</a:t>
            </a:r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448EB255-5260-8C91-3B02-58F379D905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61059"/>
            <a:ext cx="12192000" cy="2335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9032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E274C-B31B-5C9A-EEF8-05C02EC3AC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Reflex search using Cross-entropy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94C45BB-E66D-33ED-6D99-816CB60F9E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37434"/>
          <a:stretch/>
        </p:blipFill>
        <p:spPr>
          <a:xfrm>
            <a:off x="191506" y="2223433"/>
            <a:ext cx="6150051" cy="3752850"/>
          </a:xfr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CC303BB6-540D-DEEF-450D-50797D990BE4}"/>
              </a:ext>
            </a:extLst>
          </p:cNvPr>
          <p:cNvSpPr/>
          <p:nvPr/>
        </p:nvSpPr>
        <p:spPr>
          <a:xfrm>
            <a:off x="9943027" y="3154926"/>
            <a:ext cx="278296" cy="2584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371FA92-1B74-B66F-BD17-DAEE1BE91F41}"/>
              </a:ext>
            </a:extLst>
          </p:cNvPr>
          <p:cNvSpPr/>
          <p:nvPr/>
        </p:nvSpPr>
        <p:spPr>
          <a:xfrm>
            <a:off x="10639286" y="2896508"/>
            <a:ext cx="278296" cy="2584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2C7E48F-11F3-8DE4-54F7-406423571EDF}"/>
              </a:ext>
            </a:extLst>
          </p:cNvPr>
          <p:cNvSpPr/>
          <p:nvPr/>
        </p:nvSpPr>
        <p:spPr>
          <a:xfrm>
            <a:off x="10639286" y="3394310"/>
            <a:ext cx="278296" cy="2584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D99F56D-C7B7-FEE4-39D1-CF3512DF07D8}"/>
              </a:ext>
            </a:extLst>
          </p:cNvPr>
          <p:cNvSpPr/>
          <p:nvPr/>
        </p:nvSpPr>
        <p:spPr>
          <a:xfrm>
            <a:off x="11383357" y="3154926"/>
            <a:ext cx="278296" cy="2584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01320B6-AD9C-C07F-C298-0935C24AF79C}"/>
              </a:ext>
            </a:extLst>
          </p:cNvPr>
          <p:cNvCxnSpPr>
            <a:cxnSpLocks/>
            <a:stCxn id="7" idx="6"/>
            <a:endCxn id="9" idx="2"/>
          </p:cNvCxnSpPr>
          <p:nvPr/>
        </p:nvCxnSpPr>
        <p:spPr>
          <a:xfrm flipV="1">
            <a:off x="10221323" y="3025717"/>
            <a:ext cx="417963" cy="2584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900BD7B-9245-43FD-46E4-A66C4F3B37C9}"/>
              </a:ext>
            </a:extLst>
          </p:cNvPr>
          <p:cNvCxnSpPr>
            <a:cxnSpLocks/>
            <a:stCxn id="7" idx="6"/>
            <a:endCxn id="11" idx="2"/>
          </p:cNvCxnSpPr>
          <p:nvPr/>
        </p:nvCxnSpPr>
        <p:spPr>
          <a:xfrm>
            <a:off x="10221323" y="3284135"/>
            <a:ext cx="417963" cy="2393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DDEC655-E108-F973-A2A3-9D1C33E4BED1}"/>
              </a:ext>
            </a:extLst>
          </p:cNvPr>
          <p:cNvCxnSpPr>
            <a:cxnSpLocks/>
            <a:stCxn id="9" idx="6"/>
            <a:endCxn id="13" idx="2"/>
          </p:cNvCxnSpPr>
          <p:nvPr/>
        </p:nvCxnSpPr>
        <p:spPr>
          <a:xfrm>
            <a:off x="10917582" y="3025717"/>
            <a:ext cx="465775" cy="258418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3870A44-F739-C8C9-4895-65C9AB8532D6}"/>
              </a:ext>
            </a:extLst>
          </p:cNvPr>
          <p:cNvCxnSpPr>
            <a:cxnSpLocks/>
            <a:stCxn id="11" idx="6"/>
            <a:endCxn id="13" idx="2"/>
          </p:cNvCxnSpPr>
          <p:nvPr/>
        </p:nvCxnSpPr>
        <p:spPr>
          <a:xfrm flipV="1">
            <a:off x="10917582" y="3284135"/>
            <a:ext cx="465775" cy="239384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C72FCE36-A0C9-E09F-8C55-DAAEFC84D2E0}"/>
              </a:ext>
            </a:extLst>
          </p:cNvPr>
          <p:cNvSpPr txBox="1"/>
          <p:nvPr/>
        </p:nvSpPr>
        <p:spPr>
          <a:xfrm>
            <a:off x="10221323" y="2287423"/>
            <a:ext cx="417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Θ</a:t>
            </a:r>
            <a:r>
              <a:rPr lang="en-US" baseline="-25000" dirty="0"/>
              <a:t>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2D8C338-009F-CDE6-6674-9C74966D93F3}"/>
              </a:ext>
            </a:extLst>
          </p:cNvPr>
          <p:cNvSpPr txBox="1"/>
          <p:nvPr/>
        </p:nvSpPr>
        <p:spPr>
          <a:xfrm>
            <a:off x="10987415" y="2651522"/>
            <a:ext cx="451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Θ</a:t>
            </a:r>
            <a:r>
              <a:rPr lang="en-US" baseline="-25000" dirty="0"/>
              <a:t>2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862B31A-0D59-8807-D2C9-A7ACA606C8D0}"/>
              </a:ext>
            </a:extLst>
          </p:cNvPr>
          <p:cNvCxnSpPr>
            <a:cxnSpLocks/>
            <a:stCxn id="23" idx="2"/>
            <a:endCxn id="9" idx="0"/>
          </p:cNvCxnSpPr>
          <p:nvPr/>
        </p:nvCxnSpPr>
        <p:spPr>
          <a:xfrm>
            <a:off x="10430305" y="2656755"/>
            <a:ext cx="348129" cy="239753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77F4C2B-7BF8-7711-86A1-FB39371FA7E2}"/>
              </a:ext>
            </a:extLst>
          </p:cNvPr>
          <p:cNvCxnSpPr>
            <a:cxnSpLocks/>
            <a:stCxn id="23" idx="2"/>
            <a:endCxn id="11" idx="0"/>
          </p:cNvCxnSpPr>
          <p:nvPr/>
        </p:nvCxnSpPr>
        <p:spPr>
          <a:xfrm>
            <a:off x="10430305" y="2656755"/>
            <a:ext cx="348129" cy="737555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0D38FD11-3AF8-93FC-A8A7-375687D6537F}"/>
              </a:ext>
            </a:extLst>
          </p:cNvPr>
          <p:cNvSpPr/>
          <p:nvPr/>
        </p:nvSpPr>
        <p:spPr>
          <a:xfrm>
            <a:off x="10051383" y="3652728"/>
            <a:ext cx="61583" cy="5268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4941EB55-4543-AA32-5DC2-527058C78F41}"/>
              </a:ext>
            </a:extLst>
          </p:cNvPr>
          <p:cNvSpPr/>
          <p:nvPr/>
        </p:nvSpPr>
        <p:spPr>
          <a:xfrm>
            <a:off x="10048264" y="3793175"/>
            <a:ext cx="61583" cy="5268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DE3A2440-4B03-7C49-F9E5-C73E7EAF020F}"/>
              </a:ext>
            </a:extLst>
          </p:cNvPr>
          <p:cNvSpPr/>
          <p:nvPr/>
        </p:nvSpPr>
        <p:spPr>
          <a:xfrm>
            <a:off x="10044237" y="3918453"/>
            <a:ext cx="61583" cy="5268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095838DE-2B57-5E7F-DB4B-993282415D61}"/>
              </a:ext>
            </a:extLst>
          </p:cNvPr>
          <p:cNvSpPr/>
          <p:nvPr/>
        </p:nvSpPr>
        <p:spPr>
          <a:xfrm>
            <a:off x="10044236" y="4088782"/>
            <a:ext cx="61583" cy="5268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ED0233C5-BB9E-706F-DEA4-486EA93A9874}"/>
              </a:ext>
            </a:extLst>
          </p:cNvPr>
          <p:cNvSpPr/>
          <p:nvPr/>
        </p:nvSpPr>
        <p:spPr>
          <a:xfrm>
            <a:off x="10723998" y="3845858"/>
            <a:ext cx="61583" cy="5268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54E5B251-3652-D61C-35F4-E5158FB71126}"/>
              </a:ext>
            </a:extLst>
          </p:cNvPr>
          <p:cNvSpPr/>
          <p:nvPr/>
        </p:nvSpPr>
        <p:spPr>
          <a:xfrm>
            <a:off x="10720879" y="3986305"/>
            <a:ext cx="61583" cy="5268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A59C9481-40B7-574A-ADFA-3EB4F4CA10D1}"/>
              </a:ext>
            </a:extLst>
          </p:cNvPr>
          <p:cNvSpPr/>
          <p:nvPr/>
        </p:nvSpPr>
        <p:spPr>
          <a:xfrm>
            <a:off x="10716852" y="4111583"/>
            <a:ext cx="61583" cy="5268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6A7AA9BB-CC2C-8597-F724-12D18C36BE9D}"/>
              </a:ext>
            </a:extLst>
          </p:cNvPr>
          <p:cNvSpPr/>
          <p:nvPr/>
        </p:nvSpPr>
        <p:spPr>
          <a:xfrm>
            <a:off x="10716851" y="4281912"/>
            <a:ext cx="61583" cy="5268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5E095D9E-FE67-4729-5247-79B3ADCB001A}"/>
              </a:ext>
            </a:extLst>
          </p:cNvPr>
          <p:cNvSpPr/>
          <p:nvPr/>
        </p:nvSpPr>
        <p:spPr>
          <a:xfrm>
            <a:off x="11504970" y="3649187"/>
            <a:ext cx="61583" cy="5268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467E653E-E82D-CF63-7D29-3EB42F4111A5}"/>
              </a:ext>
            </a:extLst>
          </p:cNvPr>
          <p:cNvSpPr/>
          <p:nvPr/>
        </p:nvSpPr>
        <p:spPr>
          <a:xfrm>
            <a:off x="11501851" y="3789634"/>
            <a:ext cx="61583" cy="5268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E7CB1957-5F4D-16EA-DADA-FE4478097277}"/>
              </a:ext>
            </a:extLst>
          </p:cNvPr>
          <p:cNvSpPr/>
          <p:nvPr/>
        </p:nvSpPr>
        <p:spPr>
          <a:xfrm>
            <a:off x="11497824" y="3914912"/>
            <a:ext cx="61583" cy="5268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4F3C937D-DF87-496C-E556-554A0EAB5D01}"/>
              </a:ext>
            </a:extLst>
          </p:cNvPr>
          <p:cNvSpPr/>
          <p:nvPr/>
        </p:nvSpPr>
        <p:spPr>
          <a:xfrm>
            <a:off x="11497823" y="4085241"/>
            <a:ext cx="61583" cy="5268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1B9CEFB-C6D4-8A53-ED8B-597DC4D56312}"/>
              </a:ext>
            </a:extLst>
          </p:cNvPr>
          <p:cNvSpPr txBox="1"/>
          <p:nvPr/>
        </p:nvSpPr>
        <p:spPr>
          <a:xfrm>
            <a:off x="9738138" y="4493069"/>
            <a:ext cx="2358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Reflex parametrization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A8190BB-EA30-2E18-A3B2-CAF8B249A52C}"/>
              </a:ext>
            </a:extLst>
          </p:cNvPr>
          <p:cNvSpPr txBox="1"/>
          <p:nvPr/>
        </p:nvSpPr>
        <p:spPr>
          <a:xfrm>
            <a:off x="6639859" y="2157506"/>
            <a:ext cx="2680316" cy="43601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The reflex is parametrized as:</a:t>
            </a:r>
          </a:p>
          <a:p>
            <a:endParaRPr lang="en-US" sz="1600" dirty="0"/>
          </a:p>
          <a:p>
            <a:r>
              <a:rPr lang="en-US" sz="1600" dirty="0"/>
              <a:t>For each action dimension:</a:t>
            </a:r>
          </a:p>
          <a:p>
            <a:r>
              <a:rPr lang="el-GR" sz="1600" dirty="0"/>
              <a:t>Θ</a:t>
            </a:r>
            <a:r>
              <a:rPr lang="en-US" sz="1600" baseline="-25000" dirty="0"/>
              <a:t>1</a:t>
            </a:r>
            <a:r>
              <a:rPr lang="en-US" sz="1600" dirty="0"/>
              <a:t>: A threshold value for each input dimension</a:t>
            </a:r>
          </a:p>
          <a:p>
            <a:endParaRPr lang="en-US" sz="1600" baseline="-25000" dirty="0"/>
          </a:p>
          <a:p>
            <a:r>
              <a:rPr lang="el-GR" sz="1600" dirty="0"/>
              <a:t>Θ</a:t>
            </a:r>
            <a:r>
              <a:rPr lang="en-US" sz="1600" baseline="-25000" dirty="0"/>
              <a:t>2</a:t>
            </a:r>
            <a:r>
              <a:rPr lang="en-US" sz="1600" dirty="0"/>
              <a:t>: A scaling value that controls the intensity of the reflex action</a:t>
            </a:r>
          </a:p>
          <a:p>
            <a:endParaRPr lang="en-US" sz="1600" dirty="0"/>
          </a:p>
          <a:p>
            <a:r>
              <a:rPr lang="en-US" sz="1600" dirty="0"/>
              <a:t>Note that two neurons are required for a low and high threshold. However, the parameters can be reduced if the reflex is symmetric</a:t>
            </a:r>
          </a:p>
          <a:p>
            <a:endParaRPr lang="en-US" sz="1600" baseline="-25000" dirty="0"/>
          </a:p>
          <a:p>
            <a:endParaRPr lang="en-US" sz="1600" dirty="0"/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3224539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E5400246-A129-D16F-298E-FA85C84D050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28021274"/>
              </p:ext>
            </p:extLst>
          </p:nvPr>
        </p:nvGraphicFramePr>
        <p:xfrm>
          <a:off x="59765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CF8A4A55-5214-274D-0845-E97016C12050}"/>
              </a:ext>
            </a:extLst>
          </p:cNvPr>
          <p:cNvSpPr txBox="1"/>
          <p:nvPr/>
        </p:nvSpPr>
        <p:spPr>
          <a:xfrm>
            <a:off x="8253505" y="1720839"/>
            <a:ext cx="366955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Hand designed reflexes present before training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Agent trained on top of the reflex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Run only for 400000 steps as opposed to million steps on benchmarks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highlight>
                <a:srgbClr val="FFFF00"/>
              </a:highligh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reflex response time is half of the normal response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33539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BC01B5F8-8443-E821-1DA8-6A0FCC8578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399" y="1679388"/>
            <a:ext cx="2953497" cy="2953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9309A3A3-D6DC-9743-8549-22B1B0F3B7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7353" y="1679388"/>
            <a:ext cx="2953497" cy="2953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5396B13-993B-D639-F30E-EB69E2045E09}"/>
              </a:ext>
            </a:extLst>
          </p:cNvPr>
          <p:cNvSpPr txBox="1"/>
          <p:nvPr/>
        </p:nvSpPr>
        <p:spPr>
          <a:xfrm>
            <a:off x="1041399" y="669365"/>
            <a:ext cx="61677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How to design reflexes for this?</a:t>
            </a:r>
          </a:p>
        </p:txBody>
      </p:sp>
    </p:spTree>
    <p:extLst>
      <p:ext uri="{BB962C8B-B14F-4D97-AF65-F5344CB8AC3E}">
        <p14:creationId xmlns:p14="http://schemas.microsoft.com/office/powerpoint/2010/main" val="11368212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18310</TotalTime>
  <Words>947</Words>
  <Application>Microsoft Office PowerPoint</Application>
  <PresentationFormat>Widescreen</PresentationFormat>
  <Paragraphs>211</Paragraphs>
  <Slides>26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Arial</vt:lpstr>
      <vt:lpstr>Calibri</vt:lpstr>
      <vt:lpstr>Calibri Light</vt:lpstr>
      <vt:lpstr>Cascadia Code Light</vt:lpstr>
      <vt:lpstr>Roboto</vt:lpstr>
      <vt:lpstr>Times New Roman</vt:lpstr>
      <vt:lpstr>Office Theme</vt:lpstr>
      <vt:lpstr>Robust and efficient control using temporally layered architecture</vt:lpstr>
      <vt:lpstr>Biologically inspired architecture</vt:lpstr>
      <vt:lpstr>Training and Inference</vt:lpstr>
      <vt:lpstr>Results</vt:lpstr>
      <vt:lpstr>PowerPoint Presentation</vt:lpstr>
      <vt:lpstr>Previous attempt</vt:lpstr>
      <vt:lpstr>Reflex search using Cross-entropy</vt:lpstr>
      <vt:lpstr>PowerPoint Presentation</vt:lpstr>
      <vt:lpstr>PowerPoint Presentation</vt:lpstr>
      <vt:lpstr>Algorithm 1:</vt:lpstr>
      <vt:lpstr>Algorithm 2:</vt:lpstr>
      <vt:lpstr>Algorithm 3:</vt:lpstr>
      <vt:lpstr>PowerPoint Presentation</vt:lpstr>
      <vt:lpstr>PowerPoint Presentation</vt:lpstr>
      <vt:lpstr>PowerPoint Presentation</vt:lpstr>
      <vt:lpstr>PowerPoint Presentation</vt:lpstr>
      <vt:lpstr>To check</vt:lpstr>
      <vt:lpstr>Approach on edge cases</vt:lpstr>
      <vt:lpstr>Other summer works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Reflex search using Cross-entropy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Devdhar Patel</dc:creator>
  <cp:lastModifiedBy>Devdhar Patel</cp:lastModifiedBy>
  <cp:revision>16</cp:revision>
  <dcterms:created xsi:type="dcterms:W3CDTF">2022-05-06T20:56:09Z</dcterms:created>
  <dcterms:modified xsi:type="dcterms:W3CDTF">2022-07-29T18:32:40Z</dcterms:modified>
</cp:coreProperties>
</file>